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88A20-229D-3549-9FF9-CAE265B80CD6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6CEB5-9E56-E343-A4D9-A9D7A50C5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6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CA7ECB-0C6D-4BE0-96A2-B4E800DC34C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8E216-4355-4856-9E2E-24C40325DCF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E68D7-8459-4BAF-8DBC-D53C64030C8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50DE6-2902-4D98-89C8-80F1943B7CA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OBJECTIVE 22</a:t>
            </a:r>
            <a:r>
              <a:rPr lang="en-US" b="1" smtClean="0">
                <a:cs typeface="Arial" pitchFamily="34" charset="0"/>
              </a:rPr>
              <a:t>| Discuss the prevalence of psychological disorders, and summarize the findings on the link between poverty and serious psychological disorders.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EF4BE-6E24-49D4-BF1D-03CE59EF695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EF4BE-6E24-49D4-BF1D-03CE59EF695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C8B33-571D-4EB8-976A-2C653C2E806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8E6D6-FCA7-46ED-AD51-44CFFAF24BE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1B42-D7FF-C643-8E29-89F57037715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9D7-72E9-3A4B-B0E6-11192A3C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8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1B42-D7FF-C643-8E29-89F57037715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9D7-72E9-3A4B-B0E6-11192A3C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0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1B42-D7FF-C643-8E29-89F57037715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9D7-72E9-3A4B-B0E6-11192A3C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01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9E773-7903-447A-B394-D2D9FD0D0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3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04363D-0223-41F7-BCC8-F1CDC0A9F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6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1B42-D7FF-C643-8E29-89F57037715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9D7-72E9-3A4B-B0E6-11192A3C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9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1B42-D7FF-C643-8E29-89F57037715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9D7-72E9-3A4B-B0E6-11192A3C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7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1B42-D7FF-C643-8E29-89F57037715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9D7-72E9-3A4B-B0E6-11192A3C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2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1B42-D7FF-C643-8E29-89F57037715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9D7-72E9-3A4B-B0E6-11192A3C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5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1B42-D7FF-C643-8E29-89F57037715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9D7-72E9-3A4B-B0E6-11192A3C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3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1B42-D7FF-C643-8E29-89F57037715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9D7-72E9-3A4B-B0E6-11192A3C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6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1B42-D7FF-C643-8E29-89F57037715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9D7-72E9-3A4B-B0E6-11192A3C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0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1B42-D7FF-C643-8E29-89F57037715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79D7-72E9-3A4B-B0E6-11192A3C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7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B1B42-D7FF-C643-8E29-89F57037715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479D7-72E9-3A4B-B0E6-11192A3C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4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uWmb5xQowA&amp;feature=PlayList&amp;p=668289EA2DA0AD56&amp;playnext=1&amp;playnext_from=PL&amp;index=29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3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Jokerman" pitchFamily="82" charset="0"/>
              </a:rPr>
              <a:t>A</a:t>
            </a:r>
            <a:r>
              <a:rPr lang="en-US" dirty="0" smtClean="0">
                <a:latin typeface="Jokerman" pitchFamily="82" charset="0"/>
              </a:rPr>
              <a:t>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Jokerman" pitchFamily="82" charset="0"/>
              </a:rPr>
              <a:t>n</a:t>
            </a:r>
            <a:r>
              <a:rPr lang="en-US" dirty="0" smtClean="0">
                <a:solidFill>
                  <a:srgbClr val="00B0F0"/>
                </a:solidFill>
                <a:latin typeface="Jokerman" pitchFamily="82" charset="0"/>
              </a:rPr>
              <a:t>o</a:t>
            </a:r>
            <a:r>
              <a:rPr lang="en-US" dirty="0" smtClean="0">
                <a:solidFill>
                  <a:srgbClr val="7030A0"/>
                </a:solidFill>
                <a:latin typeface="Jokerman" pitchFamily="82" charset="0"/>
              </a:rPr>
              <a:t>r</a:t>
            </a:r>
            <a:r>
              <a:rPr lang="en-US" dirty="0" smtClean="0">
                <a:solidFill>
                  <a:srgbClr val="FF6600"/>
                </a:solidFill>
                <a:latin typeface="Jokerman" pitchFamily="82" charset="0"/>
              </a:rPr>
              <a:t>m</a:t>
            </a:r>
            <a:r>
              <a:rPr lang="en-US" dirty="0" smtClean="0">
                <a:solidFill>
                  <a:srgbClr val="00B050"/>
                </a:solidFill>
                <a:latin typeface="Jokerman" pitchFamily="82" charset="0"/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Jokerman" pitchFamily="82" charset="0"/>
              </a:rPr>
              <a:t>l</a:t>
            </a:r>
            <a:r>
              <a:rPr lang="en-US" dirty="0" smtClean="0">
                <a:latin typeface="Jokerman" pitchFamily="82" charset="0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Jokerman" pitchFamily="82" charset="0"/>
              </a:rPr>
              <a:t>P</a:t>
            </a:r>
            <a:r>
              <a:rPr lang="en-US" dirty="0" smtClean="0">
                <a:solidFill>
                  <a:srgbClr val="C00000"/>
                </a:solidFill>
                <a:latin typeface="Jokerman" pitchFamily="82" charset="0"/>
              </a:rPr>
              <a:t>s</a:t>
            </a:r>
            <a:r>
              <a:rPr lang="en-US" dirty="0" smtClean="0">
                <a:solidFill>
                  <a:srgbClr val="FFC000"/>
                </a:solidFill>
                <a:latin typeface="Jokerman" pitchFamily="82" charset="0"/>
              </a:rPr>
              <a:t>y</a:t>
            </a:r>
            <a:r>
              <a:rPr lang="en-US" dirty="0" smtClean="0">
                <a:solidFill>
                  <a:srgbClr val="92D050"/>
                </a:solidFill>
                <a:latin typeface="Jokerman" pitchFamily="82" charset="0"/>
              </a:rPr>
              <a:t>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okerman" pitchFamily="82" charset="0"/>
              </a:rPr>
              <a:t>h</a:t>
            </a:r>
            <a:r>
              <a:rPr lang="en-US" dirty="0" smtClean="0">
                <a:solidFill>
                  <a:srgbClr val="CC00FF"/>
                </a:solidFill>
                <a:latin typeface="Jokerman" pitchFamily="82" charset="0"/>
              </a:rPr>
              <a:t>o</a:t>
            </a:r>
            <a:r>
              <a:rPr lang="en-US" dirty="0" smtClean="0">
                <a:solidFill>
                  <a:srgbClr val="996600"/>
                </a:solidFill>
                <a:latin typeface="Jokerman" pitchFamily="82" charset="0"/>
              </a:rPr>
              <a:t>l</a:t>
            </a:r>
            <a:r>
              <a:rPr lang="en-US" dirty="0" smtClean="0">
                <a:solidFill>
                  <a:srgbClr val="003300"/>
                </a:solidFill>
                <a:latin typeface="Jokerman" pitchFamily="82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Jokerman" pitchFamily="82" charset="0"/>
              </a:rPr>
              <a:t>g</a:t>
            </a:r>
            <a:r>
              <a:rPr lang="en-US" dirty="0" smtClean="0">
                <a:solidFill>
                  <a:srgbClr val="000099"/>
                </a:solidFill>
                <a:latin typeface="Jokerman" pitchFamily="82" charset="0"/>
              </a:rPr>
              <a:t>y</a:t>
            </a:r>
            <a:br>
              <a:rPr lang="en-US" dirty="0" smtClean="0">
                <a:solidFill>
                  <a:srgbClr val="000099"/>
                </a:solidFill>
                <a:latin typeface="Jokerman" pitchFamily="82" charset="0"/>
              </a:rPr>
            </a:b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A.K.A. Psychological Disorders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419600"/>
            <a:ext cx="86106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Patterns of thoughts, feelings, or behaviors that are deviant, distressful, and dysfunctional.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828800"/>
            <a:ext cx="192881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882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1E0D49-37CD-438C-AA64-2BB55BAD04E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Biopsychosocial Perspective</a:t>
            </a:r>
          </a:p>
        </p:txBody>
      </p:sp>
      <p:pic>
        <p:nvPicPr>
          <p:cNvPr id="15364" name="Picture 4" descr="MyersPsy8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2743200"/>
            <a:ext cx="5473700" cy="3548063"/>
          </a:xfrm>
          <a:noFill/>
        </p:spPr>
      </p:pic>
      <p:sp>
        <p:nvSpPr>
          <p:cNvPr id="1536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1395412"/>
          </a:xfrm>
          <a:noFill/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2800" dirty="0" smtClean="0">
                <a:latin typeface="Palatino Linotype" pitchFamily="18" charset="0"/>
              </a:rPr>
              <a:t>Assumes that biological, socio-cultural, and psychological factors combine and interact to produce psychological disorders.</a:t>
            </a:r>
            <a:endParaRPr lang="en-US" sz="2800" dirty="0" smtClean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75556"/>
      </p:ext>
    </p:extLst>
  </p:cSld>
  <p:clrMapOvr>
    <a:masterClrMapping/>
  </p:clrMapOvr>
  <p:transition xmlns:p14="http://schemas.microsoft.com/office/powerpoint/2010/main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Perspectives and Disorders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763000" cy="464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4367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Psychological 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School/Perspective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Cause of the Disorder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367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Psychoanalytic/Psychodynamic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mic Sans MS" pitchFamily="66" charset="0"/>
                        </a:rPr>
                        <a:t>Internal, unconscious drives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768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Humanistic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mic Sans MS" pitchFamily="66" charset="0"/>
                        </a:rPr>
                        <a:t>Failure to strive to one’s potential or being out of touch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with one’s feelings.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537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Behavioral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mic Sans MS" pitchFamily="66" charset="0"/>
                        </a:rPr>
                        <a:t>Reinforcement history, the environment.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537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Cognitive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mic Sans MS" pitchFamily="66" charset="0"/>
                        </a:rPr>
                        <a:t>Irrational, dysfunctional thoughts or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ways of thinking.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3670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omic Sans MS" pitchFamily="66" charset="0"/>
                        </a:rPr>
                        <a:t>Sociocultural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mic Sans MS" pitchFamily="66" charset="0"/>
                        </a:rPr>
                        <a:t>Dysfunctional Society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537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Biomedical/Neuroscience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mic Sans MS" pitchFamily="66" charset="0"/>
                        </a:rPr>
                        <a:t>Organic problems, biochemical imbalances, genetic predispositions.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44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721007-4514-4A7E-B0A4-67E6E59FD22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7175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Palatino Linotype" pitchFamily="18" charset="0"/>
              </a:rPr>
              <a:t>Rates of Psychological Disorders</a:t>
            </a:r>
          </a:p>
        </p:txBody>
      </p:sp>
      <p:pic>
        <p:nvPicPr>
          <p:cNvPr id="81924" name="Picture 5" descr="MyersPsy8e_Ta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85913" y="1524000"/>
            <a:ext cx="5943600" cy="4652963"/>
          </a:xfrm>
          <a:noFill/>
        </p:spPr>
      </p:pic>
    </p:spTree>
    <p:extLst>
      <p:ext uri="{BB962C8B-B14F-4D97-AF65-F5344CB8AC3E}">
        <p14:creationId xmlns:p14="http://schemas.microsoft.com/office/powerpoint/2010/main" val="585634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9264F3-7298-4CAD-96E3-B959FC97D81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2947" name="Rectangle 4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Palatino Linotype" pitchFamily="18" charset="0"/>
              </a:rPr>
              <a:t>Rates of Psychological Disorders</a:t>
            </a:r>
          </a:p>
        </p:txBody>
      </p:sp>
      <p:pic>
        <p:nvPicPr>
          <p:cNvPr id="82948" name="Picture 5" descr="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4888" y="2838450"/>
            <a:ext cx="7115175" cy="3581400"/>
          </a:xfrm>
          <a:noFill/>
        </p:spPr>
      </p:pic>
      <p:sp>
        <p:nvSpPr>
          <p:cNvPr id="82949" name="Rectangle 7"/>
          <p:cNvSpPr>
            <a:spLocks noChangeArrowheads="1"/>
          </p:cNvSpPr>
          <p:nvPr/>
        </p:nvSpPr>
        <p:spPr bwMode="auto">
          <a:xfrm>
            <a:off x="442913" y="1600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>
                <a:latin typeface="Palatino Linotype" pitchFamily="18" charset="0"/>
              </a:rPr>
              <a:t>The prevalence of psychological disorders during the previous year is shown below (WHO, 2004).</a:t>
            </a:r>
            <a:endParaRPr lang="en-US" sz="280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35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9264F3-7298-4CAD-96E3-B959FC97D81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2947" name="Rectangle 4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Palatino Linotype" pitchFamily="18" charset="0"/>
              </a:rPr>
              <a:t>Rates of Psychological Disorders</a:t>
            </a:r>
          </a:p>
        </p:txBody>
      </p:sp>
      <p:pic>
        <p:nvPicPr>
          <p:cNvPr id="82948" name="Picture 5" descr="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4888" y="2838450"/>
            <a:ext cx="7115175" cy="3581400"/>
          </a:xfrm>
          <a:noFill/>
        </p:spPr>
      </p:pic>
      <p:sp>
        <p:nvSpPr>
          <p:cNvPr id="82949" name="Rectangle 7"/>
          <p:cNvSpPr>
            <a:spLocks noChangeArrowheads="1"/>
          </p:cNvSpPr>
          <p:nvPr/>
        </p:nvSpPr>
        <p:spPr bwMode="auto">
          <a:xfrm>
            <a:off x="442913" y="1600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>
                <a:latin typeface="Palatino Linotype" pitchFamily="18" charset="0"/>
              </a:rPr>
              <a:t>The prevalence of psychological disorders during the previous year is shown below (WHO, 2004).</a:t>
            </a:r>
            <a:endParaRPr lang="en-US" sz="280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708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D443D4-25B1-4033-AE0C-0011A871466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Risk and Protective Factors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42913" y="1600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>
                <a:latin typeface="Palatino Linotype" pitchFamily="18" charset="0"/>
              </a:rPr>
              <a:t>Risk and protective factors for mental disorders (WHO, 2004).</a:t>
            </a:r>
            <a:endParaRPr lang="en-US" sz="2800">
              <a:latin typeface="Palatino Linotype" pitchFamily="18" charset="0"/>
            </a:endParaRPr>
          </a:p>
        </p:txBody>
      </p:sp>
      <p:pic>
        <p:nvPicPr>
          <p:cNvPr id="83973" name="Picture 6" descr="MyersPsy8e_Tab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2917825"/>
            <a:ext cx="7315200" cy="3330575"/>
          </a:xfrm>
          <a:noFill/>
        </p:spPr>
      </p:pic>
    </p:spTree>
    <p:extLst>
      <p:ext uri="{BB962C8B-B14F-4D97-AF65-F5344CB8AC3E}">
        <p14:creationId xmlns:p14="http://schemas.microsoft.com/office/powerpoint/2010/main" val="2194511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9E4EE1-A763-4BC0-A6CB-1571B660500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Risk and Protective Factors</a:t>
            </a:r>
          </a:p>
        </p:txBody>
      </p:sp>
      <p:pic>
        <p:nvPicPr>
          <p:cNvPr id="84996" name="Picture 6" descr="MyersPsy8e_Tab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600200"/>
            <a:ext cx="7315200" cy="4402138"/>
          </a:xfrm>
          <a:noFill/>
        </p:spPr>
      </p:pic>
    </p:spTree>
    <p:extLst>
      <p:ext uri="{BB962C8B-B14F-4D97-AF65-F5344CB8AC3E}">
        <p14:creationId xmlns:p14="http://schemas.microsoft.com/office/powerpoint/2010/main" val="86905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9635BC-C4A1-417A-942D-CB539280D36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latin typeface="Palatino Linotype" pitchFamily="18" charset="0"/>
              </a:rPr>
              <a:t>Deviant, Distressful &amp; Dysfunctional</a:t>
            </a:r>
            <a:r>
              <a:rPr lang="en-US" sz="3600" dirty="0" smtClean="0">
                <a:latin typeface="Palatino Linotype" pitchFamily="18" charset="0"/>
              </a:rPr>
              <a:t/>
            </a:r>
            <a:br>
              <a:rPr lang="en-US" sz="3600" dirty="0" smtClean="0">
                <a:latin typeface="Palatino Linotype" pitchFamily="18" charset="0"/>
              </a:rPr>
            </a:b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What is abnormal depends on culture, time period, and environmental conditions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.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4038600" cy="4572000"/>
          </a:xfrm>
        </p:spPr>
        <p:txBody>
          <a:bodyPr/>
          <a:lstStyle/>
          <a:p>
            <a:pPr marL="347663" indent="-347663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600" dirty="0" smtClean="0">
                <a:solidFill>
                  <a:srgbClr val="0000FF"/>
                </a:solidFill>
                <a:latin typeface="Palatino Linotype" pitchFamily="18" charset="0"/>
              </a:rPr>
              <a:t>Deviant</a:t>
            </a:r>
            <a:r>
              <a:rPr lang="en-US" altLang="en-US" sz="2600" dirty="0" smtClean="0">
                <a:latin typeface="Palatino Linotype" pitchFamily="18" charset="0"/>
              </a:rPr>
              <a:t> behavior (going naked) in one culture may be considered normal, while in others it may lead to arrest.</a:t>
            </a:r>
          </a:p>
          <a:p>
            <a:pPr marL="347663" indent="-347663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600" dirty="0" smtClean="0">
                <a:latin typeface="Palatino Linotype" pitchFamily="18" charset="0"/>
              </a:rPr>
              <a:t>Deviant behavior must accompany </a:t>
            </a:r>
            <a:r>
              <a:rPr lang="en-US" sz="2600" dirty="0" smtClean="0">
                <a:solidFill>
                  <a:srgbClr val="0000FF"/>
                </a:solidFill>
                <a:latin typeface="Palatino Linotype" pitchFamily="18" charset="0"/>
              </a:rPr>
              <a:t>distress</a:t>
            </a:r>
            <a:r>
              <a:rPr lang="en-US" sz="2600" dirty="0" smtClean="0">
                <a:latin typeface="Palatino Linotype" pitchFamily="18" charset="0"/>
              </a:rPr>
              <a:t>.</a:t>
            </a:r>
          </a:p>
          <a:p>
            <a:pPr marL="347663" indent="-347663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600" dirty="0" smtClean="0">
                <a:latin typeface="Palatino Linotype" pitchFamily="18" charset="0"/>
              </a:rPr>
              <a:t> If a behavior is </a:t>
            </a:r>
            <a:r>
              <a:rPr lang="en-US" sz="2600" dirty="0" smtClean="0">
                <a:solidFill>
                  <a:srgbClr val="0000FF"/>
                </a:solidFill>
                <a:latin typeface="Palatino Linotype" pitchFamily="18" charset="0"/>
              </a:rPr>
              <a:t>dysfunctional</a:t>
            </a:r>
            <a:r>
              <a:rPr lang="en-US" sz="2600" dirty="0" smtClean="0">
                <a:latin typeface="Palatino Linotype" pitchFamily="18" charset="0"/>
              </a:rPr>
              <a:t> it is considered a disorder.</a:t>
            </a:r>
          </a:p>
        </p:txBody>
      </p:sp>
      <p:pic>
        <p:nvPicPr>
          <p:cNvPr id="11269" name="Picture 4" descr="MyersPsy8e_16UN01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1752600"/>
            <a:ext cx="3810000" cy="3141662"/>
          </a:xfrm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029200" y="4953000"/>
            <a:ext cx="34448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Palatino Linotype" pitchFamily="18" charset="0"/>
              </a:rPr>
              <a:t>In the </a:t>
            </a:r>
            <a:r>
              <a:rPr lang="en-US" sz="2000" dirty="0" err="1">
                <a:latin typeface="Palatino Linotype" pitchFamily="18" charset="0"/>
              </a:rPr>
              <a:t>Wodaabe</a:t>
            </a:r>
            <a:r>
              <a:rPr lang="en-US" sz="2000" dirty="0">
                <a:latin typeface="Palatino Linotype" pitchFamily="18" charset="0"/>
              </a:rPr>
              <a:t> tribe men wear costumes to attract women. In Western society this would be considered abnormal.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 rot="5400000">
            <a:off x="8316119" y="4150519"/>
            <a:ext cx="985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Carol Beckwith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7010400" y="1600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FF00"/>
                </a:solidFill>
              </a:rPr>
              <a:t>Video Clip</a:t>
            </a:r>
          </a:p>
        </p:txBody>
      </p:sp>
    </p:spTree>
    <p:extLst>
      <p:ext uri="{BB962C8B-B14F-4D97-AF65-F5344CB8AC3E}">
        <p14:creationId xmlns:p14="http://schemas.microsoft.com/office/powerpoint/2010/main" val="236355254"/>
      </p:ext>
    </p:extLst>
  </p:cSld>
  <p:clrMapOvr>
    <a:masterClrMapping/>
  </p:clrMapOvr>
  <p:transition xmlns:p14="http://schemas.microsoft.com/office/powerpoint/2010/main" advTm="22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Early Theories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181600" cy="1066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Abnormal behavior was evil spirits trying to get out.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/>
          </a:p>
        </p:txBody>
      </p:sp>
      <p:pic>
        <p:nvPicPr>
          <p:cNvPr id="7" name="Content Placeholder 6" descr="spook_reaching_out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81800" y="609600"/>
            <a:ext cx="2112475" cy="1828800"/>
          </a:xfrm>
        </p:spPr>
      </p:pic>
      <p:pic>
        <p:nvPicPr>
          <p:cNvPr id="9" name="Picture 8" descr="image64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438400"/>
            <a:ext cx="3352800" cy="228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eter_treveris_-_engraving_of_trepanation_for_handywarke_of_surgeri_152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514600"/>
            <a:ext cx="2286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57200" y="50292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>
                <a:latin typeface="Palatino Linotype" pitchFamily="18" charset="0"/>
              </a:rPr>
              <a:t>Ancient treatments of psychological disorders include trephination, exorcism, being caged like animals, being beaten, burned, castrated, mutilated, or transfused with animal’s blood.</a:t>
            </a:r>
            <a:endParaRPr lang="en-US" sz="2400" dirty="0" smtClean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2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Early Theories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676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Another theory was to make the body extremely uncomfortable.</a:t>
            </a:r>
          </a:p>
        </p:txBody>
      </p:sp>
      <p:pic>
        <p:nvPicPr>
          <p:cNvPr id="13318" name="Picture 6" descr="boi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400"/>
            <a:ext cx="3714750" cy="3714750"/>
          </a:xfrm>
          <a:prstGeom prst="rect">
            <a:avLst/>
          </a:prstGeom>
          <a:noFill/>
        </p:spPr>
      </p:pic>
      <p:pic>
        <p:nvPicPr>
          <p:cNvPr id="13320" name="Picture 8" descr="devil_freezing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667000"/>
            <a:ext cx="2430463" cy="3219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707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Mental Disorders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600"/>
              <a:t>In the 1800’s, disturbed people were no longer thought of as madmen, but as mentally ill.</a:t>
            </a:r>
          </a:p>
        </p:txBody>
      </p:sp>
      <p:pic>
        <p:nvPicPr>
          <p:cNvPr id="17412" name="Picture 4" descr="crazy_man_straight_jacket_hg_clr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53050" y="2376488"/>
            <a:ext cx="2628900" cy="2971800"/>
          </a:xfrm>
          <a:noFill/>
          <a:ln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09800" y="5999163"/>
            <a:ext cx="5865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Did this mean better treatment?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81000" y="5257800"/>
            <a:ext cx="5776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They were first put in hospitals.</a:t>
            </a:r>
          </a:p>
        </p:txBody>
      </p:sp>
    </p:spTree>
    <p:extLst>
      <p:ext uri="{BB962C8B-B14F-4D97-AF65-F5344CB8AC3E}">
        <p14:creationId xmlns:p14="http://schemas.microsoft.com/office/powerpoint/2010/main" val="69925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Early Mental Hospitals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1219200"/>
          </a:xfrm>
        </p:spPr>
        <p:txBody>
          <a:bodyPr/>
          <a:lstStyle/>
          <a:p>
            <a:r>
              <a:rPr lang="en-US"/>
              <a:t>They were nothing more than barbaric prisons.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1000" y="2514600"/>
            <a:ext cx="5410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200"/>
              <a:t>The patients were chained and locked away.</a:t>
            </a:r>
          </a:p>
          <a:p>
            <a:endParaRPr lang="en-US" sz="32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81000" y="4648200"/>
            <a:ext cx="7848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200"/>
              <a:t>Some hospitals even charged admission for the public to see the “crazies”, just like a zoo.</a:t>
            </a:r>
          </a:p>
          <a:p>
            <a:endParaRPr lang="en-US" sz="3200"/>
          </a:p>
        </p:txBody>
      </p:sp>
      <p:pic>
        <p:nvPicPr>
          <p:cNvPr id="20486" name="Picture 6" descr="mani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00200"/>
            <a:ext cx="2368550" cy="300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750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4" grpId="0"/>
      <p:bldP spid="204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/>
              <a:t>Philippe Pinel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572000" cy="4114800"/>
          </a:xfrm>
        </p:spPr>
        <p:txBody>
          <a:bodyPr/>
          <a:lstStyle/>
          <a:p>
            <a:r>
              <a:rPr lang="en-US" sz="3600"/>
              <a:t>French doctor who was the first to take the chains off and declare that these people are sick and “a cure must be found!!!”</a:t>
            </a:r>
          </a:p>
        </p:txBody>
      </p:sp>
      <p:pic>
        <p:nvPicPr>
          <p:cNvPr id="22532" name="Picture 4" descr="pine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83338" y="228600"/>
            <a:ext cx="2190750" cy="2590800"/>
          </a:xfrm>
          <a:noFill/>
          <a:ln/>
        </p:spPr>
      </p:pic>
      <p:pic>
        <p:nvPicPr>
          <p:cNvPr id="22534" name="Picture 6" descr="pinel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3581400"/>
            <a:ext cx="4267200" cy="30718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610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Perspectives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en-US" b="1" i="1"/>
              <a:t>Medical Perspective:</a:t>
            </a:r>
            <a:r>
              <a:rPr lang="en-US"/>
              <a:t> psychological disorders are sicknesses and can be diagnosed, treated and cured.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Bio-Psycho-Social Perspective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assumes biological, psychological and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sociocultural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factors combine to interact causing psychological disorders.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66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1AD3C7-799C-4C84-93C5-6B2C92B00D7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Medical Model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8610600" cy="1524000"/>
          </a:xfrm>
          <a:noFill/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chemeClr val="tx2"/>
                </a:solidFill>
                <a:latin typeface="Palatino Linotype" pitchFamily="18" charset="0"/>
              </a:rPr>
              <a:t>When physicians discovered that syphilis led to mental disorders, they started using </a:t>
            </a:r>
            <a:r>
              <a:rPr lang="en-US" sz="2800" smtClean="0">
                <a:solidFill>
                  <a:srgbClr val="0000FF"/>
                </a:solidFill>
                <a:latin typeface="Palatino Linotype" pitchFamily="18" charset="0"/>
              </a:rPr>
              <a:t>medical models</a:t>
            </a:r>
            <a:r>
              <a:rPr lang="en-US" sz="2800" smtClean="0">
                <a:solidFill>
                  <a:schemeClr val="tx2"/>
                </a:solidFill>
                <a:latin typeface="Palatino Linotype" pitchFamily="18" charset="0"/>
              </a:rPr>
              <a:t> to review the physical causes of these disorders.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914400" y="3124200"/>
            <a:ext cx="71770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10000"/>
              </a:spcBef>
              <a:spcAft>
                <a:spcPct val="10000"/>
              </a:spcAft>
              <a:buFontTx/>
              <a:buAutoNum type="arabicPeriod"/>
            </a:pPr>
            <a:r>
              <a:rPr lang="en-US" sz="2400" dirty="0">
                <a:solidFill>
                  <a:srgbClr val="0000FF"/>
                </a:solidFill>
                <a:latin typeface="Palatino Linotype" pitchFamily="18" charset="0"/>
              </a:rPr>
              <a:t>Etiology:</a:t>
            </a:r>
            <a:r>
              <a:rPr lang="en-US" sz="2400" dirty="0">
                <a:solidFill>
                  <a:schemeClr val="tx2"/>
                </a:solidFill>
                <a:latin typeface="Palatino Linotype" pitchFamily="18" charset="0"/>
              </a:rPr>
              <a:t> Cause and development of the disorder.</a:t>
            </a:r>
            <a:endParaRPr lang="en-US" sz="2400" dirty="0">
              <a:solidFill>
                <a:srgbClr val="0000FF"/>
              </a:solidFill>
              <a:latin typeface="Palatino Linotype" pitchFamily="18" charset="0"/>
            </a:endParaRPr>
          </a:p>
          <a:p>
            <a:pPr marL="609600" indent="-609600">
              <a:spcBef>
                <a:spcPct val="10000"/>
              </a:spcBef>
              <a:spcAft>
                <a:spcPct val="10000"/>
              </a:spcAft>
              <a:buFontTx/>
              <a:buAutoNum type="arabicPeriod"/>
            </a:pPr>
            <a:r>
              <a:rPr lang="en-US" sz="2400" dirty="0">
                <a:solidFill>
                  <a:srgbClr val="0000FF"/>
                </a:solidFill>
                <a:latin typeface="Palatino Linotype" pitchFamily="18" charset="0"/>
              </a:rPr>
              <a:t>Diagnosis:</a:t>
            </a:r>
            <a:r>
              <a:rPr lang="en-US" sz="2400" dirty="0">
                <a:solidFill>
                  <a:schemeClr val="tx2"/>
                </a:solidFill>
                <a:latin typeface="Palatino Linotype" pitchFamily="18" charset="0"/>
              </a:rPr>
              <a:t> Identifying (symptoms) and distinguishing one disease from another.</a:t>
            </a:r>
            <a:endParaRPr lang="en-US" sz="2400" dirty="0">
              <a:solidFill>
                <a:srgbClr val="0000FF"/>
              </a:solidFill>
              <a:latin typeface="Palatino Linotype" pitchFamily="18" charset="0"/>
            </a:endParaRPr>
          </a:p>
          <a:p>
            <a:pPr marL="609600" indent="-609600">
              <a:spcBef>
                <a:spcPct val="10000"/>
              </a:spcBef>
              <a:spcAft>
                <a:spcPct val="10000"/>
              </a:spcAft>
              <a:buFontTx/>
              <a:buAutoNum type="arabicPeriod"/>
            </a:pPr>
            <a:r>
              <a:rPr lang="en-US" sz="2400" dirty="0">
                <a:solidFill>
                  <a:srgbClr val="0000FF"/>
                </a:solidFill>
                <a:latin typeface="Palatino Linotype" pitchFamily="18" charset="0"/>
              </a:rPr>
              <a:t>Treatment:</a:t>
            </a:r>
            <a:r>
              <a:rPr lang="en-US" sz="2400" dirty="0">
                <a:solidFill>
                  <a:schemeClr val="tx2"/>
                </a:solidFill>
                <a:latin typeface="Palatino Linotype" pitchFamily="18" charset="0"/>
              </a:rPr>
              <a:t> Treating a disorder in a psychiatric hospital.</a:t>
            </a:r>
          </a:p>
          <a:p>
            <a:pPr marL="609600" indent="-609600">
              <a:spcBef>
                <a:spcPct val="10000"/>
              </a:spcBef>
              <a:spcAft>
                <a:spcPct val="10000"/>
              </a:spcAft>
              <a:buFontTx/>
              <a:buAutoNum type="arabicPeriod"/>
            </a:pPr>
            <a:r>
              <a:rPr lang="en-US" sz="2400" dirty="0">
                <a:solidFill>
                  <a:srgbClr val="0000FF"/>
                </a:solidFill>
                <a:latin typeface="Palatino Linotype" pitchFamily="18" charset="0"/>
              </a:rPr>
              <a:t>Prognosis:</a:t>
            </a:r>
            <a:r>
              <a:rPr lang="en-US" sz="2400" dirty="0">
                <a:solidFill>
                  <a:schemeClr val="tx2"/>
                </a:solidFill>
                <a:latin typeface="Palatino Linotype" pitchFamily="18" charset="0"/>
              </a:rPr>
              <a:t> Forecast about the disorder.</a:t>
            </a:r>
          </a:p>
        </p:txBody>
      </p:sp>
    </p:spTree>
    <p:extLst>
      <p:ext uri="{BB962C8B-B14F-4D97-AF65-F5344CB8AC3E}">
        <p14:creationId xmlns:p14="http://schemas.microsoft.com/office/powerpoint/2010/main" val="2413627408"/>
      </p:ext>
    </p:extLst>
  </p:cSld>
  <p:clrMapOvr>
    <a:masterClrMapping/>
  </p:clrMapOvr>
  <p:transition xmlns:p14="http://schemas.microsoft.com/office/powerpoint/2010/main" advTm="4200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541</Words>
  <Application>Microsoft Macintosh PowerPoint</Application>
  <PresentationFormat>On-screen Show (4:3)</PresentationFormat>
  <Paragraphs>75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Abnormal Psychology A.K.A. Psychological Disorders</vt:lpstr>
      <vt:lpstr>Deviant, Distressful &amp; Dysfunctional What is abnormal depends on culture, time period, and environmental conditions.</vt:lpstr>
      <vt:lpstr>Early Theories</vt:lpstr>
      <vt:lpstr>Early Theories</vt:lpstr>
      <vt:lpstr>History of Mental Disorders</vt:lpstr>
      <vt:lpstr>Early Mental Hospitals</vt:lpstr>
      <vt:lpstr>Philippe Pinel</vt:lpstr>
      <vt:lpstr>Current Perspectives</vt:lpstr>
      <vt:lpstr>Medical Model</vt:lpstr>
      <vt:lpstr>Biopsychosocial Perspective</vt:lpstr>
      <vt:lpstr>Perspectives and Disorders</vt:lpstr>
      <vt:lpstr>Rates of Psychological Disorders</vt:lpstr>
      <vt:lpstr>Rates of Psychological Disorders</vt:lpstr>
      <vt:lpstr>Rates of Psychological Disorders</vt:lpstr>
      <vt:lpstr>Risk and Protective Factors</vt:lpstr>
      <vt:lpstr>Risk and Protective Factors</vt:lpstr>
    </vt:vector>
  </TitlesOfParts>
  <Company>Darlington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Abnormal Psychology A.K.A. Psychological Disorders</dc:title>
  <dc:creator>Chris Allen</dc:creator>
  <cp:lastModifiedBy>Chris Allen</cp:lastModifiedBy>
  <cp:revision>2</cp:revision>
  <dcterms:created xsi:type="dcterms:W3CDTF">2015-03-25T20:16:52Z</dcterms:created>
  <dcterms:modified xsi:type="dcterms:W3CDTF">2015-03-25T23:46:30Z</dcterms:modified>
</cp:coreProperties>
</file>