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221BE-6162-A242-A3E7-8C6C5AAD1E7C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1AF62-3A83-BC4F-8E35-76BC824E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6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0FCB9-2900-4645-A34C-393E576891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OBJECTIVE 3</a:t>
            </a:r>
            <a:r>
              <a:rPr lang="en-US" b="1" smtClean="0">
                <a:cs typeface="Arial" pitchFamily="34" charset="0"/>
              </a:rPr>
              <a:t>| Describe the goals and content of the DSM-IV.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3390D-003C-4F83-B06E-32DD5F6170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8C785-11EC-4AE3-8EA4-AACA835DAD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OBJECTIVE 4</a:t>
            </a:r>
            <a:r>
              <a:rPr lang="en-US" b="1" smtClean="0">
                <a:cs typeface="Arial" pitchFamily="34" charset="0"/>
              </a:rPr>
              <a:t>| Discuss the potential dangers and benefits of using diagnostic labels.</a:t>
            </a:r>
          </a:p>
          <a:p>
            <a:pPr eaLnBrk="1" hangingPunct="1"/>
            <a:endParaRPr lang="en-US" b="1" smtClean="0">
              <a:cs typeface="Arial" pitchFamily="34" charset="0"/>
            </a:endParaRPr>
          </a:p>
          <a:p>
            <a:r>
              <a:rPr lang="en-US" i="1" smtClean="0"/>
              <a:t>Classroom Exercise: The Effects of Labeling</a:t>
            </a:r>
          </a:p>
          <a:p>
            <a:r>
              <a:rPr lang="en-US" smtClean="0"/>
              <a:t>Once a diagnostic label is attached to someone, we</a:t>
            </a:r>
          </a:p>
          <a:p>
            <a:r>
              <a:rPr lang="en-US" smtClean="0"/>
              <a:t>come to see that person differently. Labels create</a:t>
            </a:r>
          </a:p>
          <a:p>
            <a:r>
              <a:rPr lang="en-US" smtClean="0"/>
              <a:t>preconceptions that can bias our interpretations and</a:t>
            </a:r>
          </a:p>
          <a:p>
            <a:r>
              <a:rPr lang="en-US" smtClean="0"/>
              <a:t>memories. One result is that erroneous diagnoses can</a:t>
            </a:r>
          </a:p>
          <a:p>
            <a:r>
              <a:rPr lang="en-US" smtClean="0"/>
              <a:t>sometimes be self-confirming, because clinicians will</a:t>
            </a:r>
          </a:p>
          <a:p>
            <a:r>
              <a:rPr lang="en-US" smtClean="0"/>
              <a:t>search for evidence in a client’s life history and hospital</a:t>
            </a:r>
          </a:p>
          <a:p>
            <a:r>
              <a:rPr lang="en-US" smtClean="0"/>
              <a:t>behavior that is consistent with the diagnosis. David</a:t>
            </a:r>
          </a:p>
          <a:p>
            <a:r>
              <a:rPr lang="en-US" smtClean="0"/>
              <a:t>Rosenhan, whose controversial demonstration of the</a:t>
            </a:r>
          </a:p>
          <a:p>
            <a:r>
              <a:rPr lang="en-US" smtClean="0"/>
              <a:t>biasing power of diagnostic labels is reported in the</a:t>
            </a:r>
          </a:p>
          <a:p>
            <a:r>
              <a:rPr lang="en-US" smtClean="0"/>
              <a:t>text, gives the example of one pseudopatient who told</a:t>
            </a:r>
          </a:p>
          <a:p>
            <a:r>
              <a:rPr lang="en-US" smtClean="0"/>
              <a:t>the interviewer that he</a:t>
            </a:r>
          </a:p>
          <a:p>
            <a:r>
              <a:rPr lang="en-US" i="1" smtClean="0"/>
              <a:t>had a close relationship with his mother but was rather</a:t>
            </a:r>
          </a:p>
          <a:p>
            <a:r>
              <a:rPr lang="en-US" i="1" smtClean="0"/>
              <a:t>remote from his father during his early childhood.</a:t>
            </a:r>
          </a:p>
          <a:p>
            <a:r>
              <a:rPr lang="en-US" i="1" smtClean="0"/>
              <a:t>During adolescence and beyond, however, his father</a:t>
            </a:r>
          </a:p>
          <a:p>
            <a:r>
              <a:rPr lang="en-US" i="1" smtClean="0"/>
              <a:t>became a close friend, while his relationship with his</a:t>
            </a:r>
          </a:p>
          <a:p>
            <a:r>
              <a:rPr lang="en-US" i="1" smtClean="0"/>
              <a:t>mother cooled. His present relationship with his wife was</a:t>
            </a:r>
          </a:p>
          <a:p>
            <a:r>
              <a:rPr lang="en-US" i="1" smtClean="0"/>
              <a:t>characteristically close and warm. Apart from occasional</a:t>
            </a:r>
          </a:p>
          <a:p>
            <a:r>
              <a:rPr lang="en-US" i="1" smtClean="0"/>
              <a:t>angry exchanges, friction was minimal. The children had</a:t>
            </a:r>
          </a:p>
          <a:p>
            <a:r>
              <a:rPr lang="en-US" i="1" smtClean="0"/>
              <a:t>rarely been spanked.</a:t>
            </a:r>
          </a:p>
          <a:p>
            <a:r>
              <a:rPr lang="en-US" smtClean="0"/>
              <a:t>Knowing the person was diagnosed as having schizophrenia,</a:t>
            </a:r>
          </a:p>
          <a:p>
            <a:r>
              <a:rPr lang="en-US" smtClean="0"/>
              <a:t>the clinician “explained” the problem in the</a:t>
            </a:r>
          </a:p>
          <a:p>
            <a:r>
              <a:rPr lang="en-US" smtClean="0"/>
              <a:t>following manner.</a:t>
            </a:r>
          </a:p>
          <a:p>
            <a:r>
              <a:rPr lang="en-US" i="1" smtClean="0"/>
              <a:t>This white 39-year-old male . . . manifests a long history</a:t>
            </a:r>
          </a:p>
          <a:p>
            <a:r>
              <a:rPr lang="en-US" i="1" smtClean="0"/>
              <a:t>of considerable ambivalence in close relationships,</a:t>
            </a:r>
          </a:p>
          <a:p>
            <a:r>
              <a:rPr lang="en-US" i="1" smtClean="0"/>
              <a:t>which begins in early childhood. A warm relationship</a:t>
            </a:r>
          </a:p>
          <a:p>
            <a:r>
              <a:rPr lang="en-US" i="1" smtClean="0"/>
              <a:t>with his mother cools during his adolescence. A distant</a:t>
            </a:r>
          </a:p>
          <a:p>
            <a:r>
              <a:rPr lang="en-US" i="1" smtClean="0"/>
              <a:t>relationship to his father is described as becoming very</a:t>
            </a:r>
          </a:p>
          <a:p>
            <a:r>
              <a:rPr lang="en-US" i="1" smtClean="0"/>
              <a:t>intense. Affective stability is absent. His attempts to control</a:t>
            </a:r>
          </a:p>
          <a:p>
            <a:r>
              <a:rPr lang="en-US" i="1" smtClean="0"/>
              <a:t>emotionality with his wife and children are punctuated</a:t>
            </a:r>
          </a:p>
          <a:p>
            <a:r>
              <a:rPr lang="en-US" i="1" smtClean="0"/>
              <a:t>by angry outbursts and, in the case of the children,</a:t>
            </a:r>
          </a:p>
          <a:p>
            <a:r>
              <a:rPr lang="en-US" i="1" smtClean="0"/>
              <a:t>spankings. And while he says that he has several good</a:t>
            </a:r>
          </a:p>
          <a:p>
            <a:r>
              <a:rPr lang="en-US" i="1" smtClean="0"/>
              <a:t>friends, one senses considerable ambivalence embedded</a:t>
            </a:r>
          </a:p>
          <a:p>
            <a:r>
              <a:rPr lang="en-US" i="1" smtClean="0"/>
              <a:t>in those relationships also.</a:t>
            </a:r>
            <a:endParaRPr lang="en-US" b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7A34-5BD6-432D-9A20-28D76C754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3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9E773-7903-447A-B394-D2D9FD0D0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3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3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E02C3-75B1-614F-A543-0B54429CF1E7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EC83-E8C0-EA47-8466-57F8AB8F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syweb.com/Mdisord/DSM_IV/jsp/Axis_IV.jsp" TargetMode="External"/><Relationship Id="rId4" Type="http://schemas.openxmlformats.org/officeDocument/2006/relationships/hyperlink" Target="http://psyweb.com/Mdisord/DSM_IV/jsp/Axis_V.jsp" TargetMode="External"/><Relationship Id="rId5" Type="http://schemas.openxmlformats.org/officeDocument/2006/relationships/hyperlink" Target="http://psyweb.com/Mdisord/DSM_IV/jsp/Axis_III.jsp" TargetMode="External"/><Relationship Id="rId6" Type="http://schemas.openxmlformats.org/officeDocument/2006/relationships/hyperlink" Target="http://psyweb.com/Mdisord/DSM_IV/jsp/Axis_II.jsp" TargetMode="External"/><Relationship Id="rId7" Type="http://schemas.openxmlformats.org/officeDocument/2006/relationships/hyperlink" Target="http://psyweb.com/Mdisord/DSM_IV/jsp/Axis_I.jsp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DSM-</a:t>
            </a:r>
            <a:r>
              <a:rPr lang="en-US" dirty="0">
                <a:latin typeface="Comic Sans MS" pitchFamily="66" charset="0"/>
              </a:rPr>
              <a:t>V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Content Placeholder 4" descr="dsm-stack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981200"/>
            <a:ext cx="4495800" cy="35258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91000" cy="487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mic Sans MS" pitchFamily="66" charset="0"/>
              </a:rPr>
              <a:t>Diagnostic Statistical Manual of Mental Disorders</a:t>
            </a:r>
            <a:r>
              <a:rPr lang="en-US" dirty="0" smtClean="0">
                <a:latin typeface="Comic Sans MS" pitchFamily="66" charset="0"/>
              </a:rPr>
              <a:t>: the big book of disorders.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DSM will classify disorders and describe the symptoms.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DSM will NOT explain the causes or possible cures.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3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D6F0F-E2CE-4BD8-A636-9DE764303F9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Palatino Linotype" pitchFamily="18" charset="0"/>
              </a:rPr>
              <a:t>Classifying Psychological Disorders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600200"/>
            <a:ext cx="7772400" cy="1828800"/>
          </a:xfrm>
          <a:noFill/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chemeClr val="tx2"/>
                </a:solidFill>
                <a:latin typeface="Palatino Linotype" pitchFamily="18" charset="0"/>
              </a:rPr>
              <a:t>The American Psychiatric Association rendered a Diagnostic and Statistical Manual of Mental Disorders (DSM) to describe psychological disorders.</a:t>
            </a:r>
          </a:p>
        </p:txBody>
      </p:sp>
      <p:sp>
        <p:nvSpPr>
          <p:cNvPr id="972804" name="Rectangle 4"/>
          <p:cNvSpPr>
            <a:spLocks noChangeArrowheads="1"/>
          </p:cNvSpPr>
          <p:nvPr/>
        </p:nvSpPr>
        <p:spPr bwMode="auto">
          <a:xfrm>
            <a:off x="671513" y="3886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latin typeface="Palatino Linotype" pitchFamily="18" charset="0"/>
              </a:rPr>
              <a:t>The most recent edition, DSM-IV-TR (Text Revision, 2000), describes 400 psychological disorders compared to 60 in the 1950s.</a:t>
            </a:r>
          </a:p>
        </p:txBody>
      </p:sp>
    </p:spTree>
    <p:extLst>
      <p:ext uri="{BB962C8B-B14F-4D97-AF65-F5344CB8AC3E}">
        <p14:creationId xmlns:p14="http://schemas.microsoft.com/office/powerpoint/2010/main" val="60412658"/>
      </p:ext>
    </p:extLst>
  </p:cSld>
  <p:clrMapOvr>
    <a:masterClrMapping/>
  </p:clrMapOvr>
  <p:transition xmlns:p14="http://schemas.microsoft.com/office/powerpoint/2010/main" advTm="49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Two Major Classifications in the DSM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>
                <a:latin typeface="Comic Sans MS" pitchFamily="66" charset="0"/>
              </a:rPr>
              <a:t>Neurotic Disorders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Distressing but one can still function in society and act rationally.</a:t>
            </a:r>
          </a:p>
          <a:p>
            <a:endParaRPr lang="en-US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latin typeface="Comic Sans MS" pitchFamily="66" charset="0"/>
              </a:rPr>
              <a:t>Psychotic Disorders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Person loses contact with reality, experiences distorted perceptions.</a:t>
            </a:r>
          </a:p>
          <a:p>
            <a:endParaRPr lang="en-US" smtClean="0"/>
          </a:p>
        </p:txBody>
      </p:sp>
      <p:pic>
        <p:nvPicPr>
          <p:cNvPr id="10" name="Picture 9" descr="113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33210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91200" y="6324600"/>
            <a:ext cx="2092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John Wayne Gacy</a:t>
            </a:r>
          </a:p>
        </p:txBody>
      </p:sp>
      <p:pic>
        <p:nvPicPr>
          <p:cNvPr id="12" name="Picture 11" descr="jim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2438400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07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7C70D-E5EE-4809-B252-B7186CC9FB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Palatino Linotype" pitchFamily="18" charset="0"/>
              </a:rPr>
              <a:t>Multiaxial Classification</a:t>
            </a:r>
          </a:p>
        </p:txBody>
      </p:sp>
      <p:sp>
        <p:nvSpPr>
          <p:cNvPr id="17412" name="Rectangle 26"/>
          <p:cNvSpPr>
            <a:spLocks noChangeArrowheads="1"/>
          </p:cNvSpPr>
          <p:nvPr/>
        </p:nvSpPr>
        <p:spPr bwMode="auto">
          <a:xfrm>
            <a:off x="2200275" y="4367213"/>
            <a:ext cx="6410325" cy="820737"/>
          </a:xfrm>
          <a:prstGeom prst="rect">
            <a:avLst/>
          </a:prstGeom>
          <a:solidFill>
            <a:srgbClr val="FFE16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Palatino Linotype" pitchFamily="18" charset="0"/>
              </a:rPr>
              <a:t>Are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Psychosocial</a:t>
            </a:r>
            <a:r>
              <a:rPr lang="en-US">
                <a:latin typeface="Palatino Linotype" pitchFamily="18" charset="0"/>
              </a:rPr>
              <a:t> or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Environmental Problems</a:t>
            </a:r>
            <a:r>
              <a:rPr lang="en-US">
                <a:latin typeface="Palatino Linotype" pitchFamily="18" charset="0"/>
              </a:rPr>
              <a:t> (school or housing issues) also present?</a:t>
            </a:r>
          </a:p>
        </p:txBody>
      </p:sp>
      <p:sp>
        <p:nvSpPr>
          <p:cNvPr id="17413" name="Rectangle 24"/>
          <p:cNvSpPr>
            <a:spLocks noChangeArrowheads="1"/>
          </p:cNvSpPr>
          <p:nvPr/>
        </p:nvSpPr>
        <p:spPr bwMode="auto">
          <a:xfrm>
            <a:off x="762000" y="4367213"/>
            <a:ext cx="1371600" cy="8207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>
                <a:latin typeface="Palatino Linotype" pitchFamily="18" charset="0"/>
                <a:hlinkClick r:id="rId3"/>
              </a:rPr>
              <a:t>Axis IV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2200275" y="5264150"/>
            <a:ext cx="6410325" cy="984250"/>
          </a:xfrm>
          <a:prstGeom prst="rect">
            <a:avLst/>
          </a:prstGeom>
          <a:solidFill>
            <a:srgbClr val="FFE16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Palatino Linotype" pitchFamily="18" charset="0"/>
              </a:rPr>
              <a:t>What is the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Global Assessment</a:t>
            </a:r>
            <a:r>
              <a:rPr lang="en-US">
                <a:latin typeface="Palatino Linotype" pitchFamily="18" charset="0"/>
              </a:rPr>
              <a:t> of the person’s functioning?</a:t>
            </a:r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762000" y="5264150"/>
            <a:ext cx="1371600" cy="9842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>
                <a:latin typeface="Palatino Linotype" pitchFamily="18" charset="0"/>
                <a:hlinkClick r:id="rId4"/>
              </a:rPr>
              <a:t>Axis V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2200275" y="3422650"/>
            <a:ext cx="6410325" cy="868363"/>
          </a:xfrm>
          <a:prstGeom prst="rect">
            <a:avLst/>
          </a:prstGeom>
          <a:solidFill>
            <a:srgbClr val="FFE16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2"/>
                </a:solidFill>
                <a:latin typeface="Palatino Linotype" pitchFamily="18" charset="0"/>
              </a:rPr>
              <a:t>Is a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General Medical Condition</a:t>
            </a:r>
            <a:r>
              <a:rPr lang="en-US">
                <a:solidFill>
                  <a:schemeClr val="tx2"/>
                </a:solidFill>
                <a:latin typeface="Palatino Linotype" pitchFamily="18" charset="0"/>
              </a:rPr>
              <a:t> (diabetes, hypertension or arthritis etc) also present?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762000" y="3422650"/>
            <a:ext cx="1371600" cy="868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>
                <a:latin typeface="Palatino Linotype" pitchFamily="18" charset="0"/>
                <a:hlinkClick r:id="rId5"/>
              </a:rPr>
              <a:t>Axis III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200275" y="2514600"/>
            <a:ext cx="6410325" cy="820738"/>
          </a:xfrm>
          <a:prstGeom prst="rect">
            <a:avLst/>
          </a:prstGeom>
          <a:solidFill>
            <a:srgbClr val="FFE16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2"/>
                </a:solidFill>
                <a:latin typeface="Palatino Linotype" pitchFamily="18" charset="0"/>
              </a:rPr>
              <a:t>Is a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Personality Disorder</a:t>
            </a:r>
            <a:r>
              <a:rPr lang="en-US">
                <a:solidFill>
                  <a:schemeClr val="tx2"/>
                </a:solidFill>
                <a:latin typeface="Palatino Linotype" pitchFamily="18" charset="0"/>
              </a:rPr>
              <a:t> or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Mental Retardation</a:t>
            </a:r>
            <a:r>
              <a:rPr lang="en-US">
                <a:solidFill>
                  <a:schemeClr val="tx2"/>
                </a:solidFill>
                <a:latin typeface="Palatino Linotype" pitchFamily="18" charset="0"/>
              </a:rPr>
              <a:t> present?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762000" y="2514600"/>
            <a:ext cx="1371600" cy="8207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>
                <a:latin typeface="Palatino Linotype" pitchFamily="18" charset="0"/>
                <a:hlinkClick r:id="rId6"/>
              </a:rPr>
              <a:t>Axis II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20" name="Rectangle 7"/>
          <p:cNvSpPr>
            <a:spLocks noChangeArrowheads="1"/>
          </p:cNvSpPr>
          <p:nvPr/>
        </p:nvSpPr>
        <p:spPr bwMode="auto">
          <a:xfrm>
            <a:off x="2200275" y="1617663"/>
            <a:ext cx="6410325" cy="820737"/>
          </a:xfrm>
          <a:prstGeom prst="rect">
            <a:avLst/>
          </a:prstGeom>
          <a:solidFill>
            <a:srgbClr val="FFE16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Palatino Linotype" pitchFamily="18" charset="0"/>
              </a:rPr>
              <a:t>Is a </a:t>
            </a:r>
            <a:r>
              <a:rPr lang="en-US" i="1">
                <a:solidFill>
                  <a:srgbClr val="0000FF"/>
                </a:solidFill>
                <a:latin typeface="Palatino Linotype" pitchFamily="18" charset="0"/>
              </a:rPr>
              <a:t>Clinical Syndrome</a:t>
            </a:r>
            <a:r>
              <a:rPr lang="en-US">
                <a:latin typeface="Palatino Linotype" pitchFamily="18" charset="0"/>
              </a:rPr>
              <a:t> (cognitive, anxiety, mood disorders [16 syndromes]) present?</a:t>
            </a:r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762000" y="1617663"/>
            <a:ext cx="1371600" cy="8207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>
                <a:latin typeface="Palatino Linotype" pitchFamily="18" charset="0"/>
                <a:hlinkClick r:id="rId7" tooltip="Axis I"/>
              </a:rPr>
              <a:t>Axis I</a:t>
            </a:r>
            <a:endParaRPr lang="en-US">
              <a:latin typeface="Palatino Linotype" pitchFamily="18" charset="0"/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519113" y="1566863"/>
            <a:ext cx="16811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8"/>
          <p:cNvSpPr>
            <a:spLocks noChangeShapeType="1"/>
          </p:cNvSpPr>
          <p:nvPr/>
        </p:nvSpPr>
        <p:spPr bwMode="auto">
          <a:xfrm>
            <a:off x="519113" y="5881688"/>
            <a:ext cx="16811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9"/>
          <p:cNvSpPr>
            <a:spLocks noChangeShapeType="1"/>
          </p:cNvSpPr>
          <p:nvPr/>
        </p:nvSpPr>
        <p:spPr bwMode="auto">
          <a:xfrm>
            <a:off x="519113" y="1566863"/>
            <a:ext cx="0" cy="8207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21"/>
          <p:cNvSpPr>
            <a:spLocks noChangeShapeType="1"/>
          </p:cNvSpPr>
          <p:nvPr/>
        </p:nvSpPr>
        <p:spPr bwMode="auto">
          <a:xfrm>
            <a:off x="8610600" y="1566863"/>
            <a:ext cx="0" cy="820737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40"/>
          <p:cNvSpPr>
            <a:spLocks noChangeShapeType="1"/>
          </p:cNvSpPr>
          <p:nvPr/>
        </p:nvSpPr>
        <p:spPr bwMode="auto">
          <a:xfrm>
            <a:off x="2200275" y="1566863"/>
            <a:ext cx="641032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41"/>
          <p:cNvSpPr>
            <a:spLocks noChangeShapeType="1"/>
          </p:cNvSpPr>
          <p:nvPr/>
        </p:nvSpPr>
        <p:spPr bwMode="auto">
          <a:xfrm>
            <a:off x="519113" y="2387600"/>
            <a:ext cx="0" cy="8207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43"/>
          <p:cNvSpPr>
            <a:spLocks noChangeShapeType="1"/>
          </p:cNvSpPr>
          <p:nvPr/>
        </p:nvSpPr>
        <p:spPr bwMode="auto">
          <a:xfrm>
            <a:off x="8610600" y="2387600"/>
            <a:ext cx="0" cy="8207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45"/>
          <p:cNvSpPr>
            <a:spLocks noChangeShapeType="1"/>
          </p:cNvSpPr>
          <p:nvPr/>
        </p:nvSpPr>
        <p:spPr bwMode="auto">
          <a:xfrm>
            <a:off x="519113" y="3208338"/>
            <a:ext cx="0" cy="8683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/>
        </p:nvSpPr>
        <p:spPr bwMode="auto">
          <a:xfrm>
            <a:off x="8610600" y="3208338"/>
            <a:ext cx="0" cy="8683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49"/>
          <p:cNvSpPr>
            <a:spLocks noChangeShapeType="1"/>
          </p:cNvSpPr>
          <p:nvPr/>
        </p:nvSpPr>
        <p:spPr bwMode="auto">
          <a:xfrm>
            <a:off x="519113" y="4076700"/>
            <a:ext cx="0" cy="8207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51"/>
          <p:cNvSpPr>
            <a:spLocks noChangeShapeType="1"/>
          </p:cNvSpPr>
          <p:nvPr/>
        </p:nvSpPr>
        <p:spPr bwMode="auto">
          <a:xfrm>
            <a:off x="8610600" y="4076700"/>
            <a:ext cx="0" cy="820738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Line 53"/>
          <p:cNvSpPr>
            <a:spLocks noChangeShapeType="1"/>
          </p:cNvSpPr>
          <p:nvPr/>
        </p:nvSpPr>
        <p:spPr bwMode="auto">
          <a:xfrm>
            <a:off x="519113" y="4897438"/>
            <a:ext cx="0" cy="9842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55"/>
          <p:cNvSpPr>
            <a:spLocks noChangeShapeType="1"/>
          </p:cNvSpPr>
          <p:nvPr/>
        </p:nvSpPr>
        <p:spPr bwMode="auto">
          <a:xfrm>
            <a:off x="8610600" y="4897438"/>
            <a:ext cx="0" cy="9842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57"/>
          <p:cNvSpPr>
            <a:spLocks noChangeShapeType="1"/>
          </p:cNvSpPr>
          <p:nvPr/>
        </p:nvSpPr>
        <p:spPr bwMode="auto">
          <a:xfrm>
            <a:off x="2200275" y="5881688"/>
            <a:ext cx="641032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8717"/>
      </p:ext>
    </p:extLst>
  </p:cSld>
  <p:clrMapOvr>
    <a:masterClrMapping/>
  </p:clrMapOvr>
  <p:transition xmlns:p14="http://schemas.microsoft.com/office/powerpoint/2010/main" advTm="74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93112D-4327-4393-8DB9-2E7D9706A7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  <a:latin typeface="Palatino Linotype" pitchFamily="18" charset="0"/>
              </a:rPr>
              <a:t>Labeling Psychological Disorders</a:t>
            </a:r>
            <a:endParaRPr lang="en-US" sz="3600" b="1" dirty="0" smtClean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772400" cy="1143000"/>
          </a:xfrm>
        </p:spPr>
        <p:txBody>
          <a:bodyPr>
            <a:normAutofit fontScale="25000" lnSpcReduction="2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sz="9600" dirty="0" smtClean="0">
                <a:latin typeface="Palatino Linotype" pitchFamily="18" charset="0"/>
              </a:rPr>
              <a:t>Critics of the DSM argue that labels may stigmatize individuals.</a:t>
            </a:r>
          </a:p>
          <a:p>
            <a:pPr marL="609600" indent="-609600">
              <a:buFontTx/>
              <a:buAutoNum type="arabicPeriod"/>
            </a:pPr>
            <a:r>
              <a:rPr lang="en-US" sz="9600" dirty="0" smtClean="0">
                <a:latin typeface="Palatino Linotype" pitchFamily="18" charset="0"/>
              </a:rPr>
              <a:t>Labels may be helpful for healthcare professionals when communicating with one another and establishing therapy.</a:t>
            </a:r>
          </a:p>
          <a:p>
            <a:pPr marL="609600" indent="-609600">
              <a:buFontTx/>
              <a:buAutoNum type="arabicPeriod"/>
            </a:pPr>
            <a:r>
              <a:rPr lang="en-US" sz="9600" dirty="0" smtClean="0">
                <a:latin typeface="Palatino Linotype" pitchFamily="18" charset="0"/>
              </a:rPr>
              <a:t>“Insanity” labels raise moral and ethical questions about how society should treat people who have disorders and have committed crimes.</a:t>
            </a:r>
          </a:p>
          <a:p>
            <a:pPr marL="609600" indent="-609600">
              <a:buFontTx/>
              <a:buAutoNum type="arabicPeriod"/>
            </a:pPr>
            <a:endParaRPr lang="en-US" sz="2800" dirty="0" smtClean="0">
              <a:latin typeface="Palatino Linotype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z="2800" dirty="0" smtClean="0">
              <a:latin typeface="Palatino Linotype" pitchFamily="18" charset="0"/>
            </a:endParaRPr>
          </a:p>
        </p:txBody>
      </p:sp>
      <p:pic>
        <p:nvPicPr>
          <p:cNvPr id="21509" name="Picture 4" descr="MyersPsy8e_16UN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3733800"/>
            <a:ext cx="3581400" cy="2827688"/>
          </a:xfrm>
          <a:noFill/>
        </p:spPr>
      </p:pic>
      <p:pic>
        <p:nvPicPr>
          <p:cNvPr id="9" name="Picture 4" descr="MyersPsy8e_16UN10"/>
          <p:cNvPicPr>
            <a:picLocks noChangeAspect="1" noChangeArrowheads="1"/>
          </p:cNvPicPr>
          <p:nvPr/>
        </p:nvPicPr>
        <p:blipFill>
          <a:blip r:embed="rId4" cstate="print"/>
          <a:srcRect b="35796"/>
          <a:stretch>
            <a:fillRect/>
          </a:stretch>
        </p:blipFill>
        <p:spPr>
          <a:xfrm>
            <a:off x="1981200" y="3886200"/>
            <a:ext cx="1601335" cy="1905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33400" y="5867400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Palatino Linotype" pitchFamily="18" charset="0"/>
              </a:rPr>
              <a:t>Theodore Kaczynski</a:t>
            </a:r>
          </a:p>
          <a:p>
            <a:pPr algn="ctr">
              <a:spcBef>
                <a:spcPct val="20000"/>
              </a:spcBef>
            </a:pPr>
            <a:r>
              <a:rPr lang="en-US" dirty="0" smtClean="0">
                <a:latin typeface="Palatino Linotype" pitchFamily="18" charset="0"/>
              </a:rPr>
              <a:t>(Unabomber) </a:t>
            </a:r>
            <a:endParaRPr lang="en-U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56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Macintosh PowerPoint</Application>
  <PresentationFormat>On-screen Show (4:3)</PresentationFormat>
  <Paragraphs>73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DSM-V</vt:lpstr>
      <vt:lpstr>Classifying Psychological Disorders</vt:lpstr>
      <vt:lpstr>Two Major Classifications in the DSM</vt:lpstr>
      <vt:lpstr>Multiaxial Classification</vt:lpstr>
      <vt:lpstr>Labeling Psychological Disorders</vt:lpstr>
    </vt:vector>
  </TitlesOfParts>
  <Company>Darlington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DSM-V</dc:title>
  <dc:creator>Chris Allen</dc:creator>
  <cp:lastModifiedBy>Chris Allen</cp:lastModifiedBy>
  <cp:revision>1</cp:revision>
  <dcterms:created xsi:type="dcterms:W3CDTF">2015-03-25T20:40:15Z</dcterms:created>
  <dcterms:modified xsi:type="dcterms:W3CDTF">2015-03-25T20:40:59Z</dcterms:modified>
</cp:coreProperties>
</file>