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7D1E3-6B42-2B42-9B6D-E3A76564B9C6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93F7-52DB-D24F-96FF-14BF4C89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F1A24-4A72-4FD4-869A-1EB122139D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8</a:t>
            </a:r>
            <a:r>
              <a:rPr lang="en-US" b="1" smtClean="0">
                <a:cs typeface="Arial" pitchFamily="34" charset="0"/>
              </a:rPr>
              <a:t>| Describe the symptoms of obsessive-compulsive disorder.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3A9F5-8F71-4CD6-BD30-A8EC51D3B2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9</a:t>
            </a:r>
            <a:r>
              <a:rPr lang="en-US" b="1" smtClean="0">
                <a:cs typeface="Arial" pitchFamily="34" charset="0"/>
              </a:rPr>
              <a:t>| Describe the symptoms of post-traumatic stress disorder, and discuss survivor resiliency.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C0AFC-9D53-4346-8C63-0322E691B9A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0C4CF-1147-46AF-BDB8-E4316122BEC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10</a:t>
            </a:r>
            <a:r>
              <a:rPr lang="en-US" b="1" smtClean="0">
                <a:cs typeface="Arial" pitchFamily="34" charset="0"/>
              </a:rPr>
              <a:t>| Discuss the contributions of the learning and biological perspectives to our understanding of the development of anxiety disorders.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81B00-4669-4A9A-A60F-5461495330A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73C95-1525-4C11-A171-0CC6D03C9E9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B81ED-9EE7-4F90-84BD-EF4E9C4586A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16940-E7EA-43F9-ADAC-4FAA30C790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773-7903-447A-B394-D2D9FD0D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7A34-5BD6-432D-9A20-28D76C75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174B-0B1D-A54B-BC25-870F07FFC2F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A4AA-10D2-D64F-87B1-7340E739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youtube.com/watch?v=TN3MR18uCo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results?search_query=panic+disorder&amp;oq=panic+dis&amp;aq=0&amp;aqi=g10&amp;aql=&amp;gs_sm=1&amp;gs_upl=2713l4940l0l7794l9l9l0l0l0l0l511l1822l3.2.2.1.0.1l9l0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hobialis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youtube.com/results?search_type=&amp;search_query=obsessive+compulsive+disorder&amp;aq=0&amp;oq=obsessive+co" TargetMode="External"/><Relationship Id="rId5" Type="http://schemas.openxmlformats.org/officeDocument/2006/relationships/hyperlink" Target="http://www.youtube.com/watch?v=tPFQMRx2l3Y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Anxiety Disorders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group of conditions where the primary symptoms are anxiety or defenses against anxiety.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patient fears something awful </a:t>
            </a:r>
            <a:r>
              <a:rPr lang="en-US" b="1" i="1" dirty="0" smtClean="0">
                <a:latin typeface="Comic Sans MS" pitchFamily="66" charset="0"/>
              </a:rPr>
              <a:t>will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happen to them.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They are in a state of intense apprehension, uneasiness, uncertainty, or fear.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Content Placeholder 8" descr="anxie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799" y="1219200"/>
            <a:ext cx="3988993" cy="4648200"/>
          </a:xfrm>
        </p:spPr>
      </p:pic>
    </p:spTree>
    <p:extLst>
      <p:ext uri="{BB962C8B-B14F-4D97-AF65-F5344CB8AC3E}">
        <p14:creationId xmlns:p14="http://schemas.microsoft.com/office/powerpoint/2010/main" val="125631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575F3-57FE-4406-AF26-0805FE8F3E6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Post-Traumatic Stress Disorder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447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Four or more weeks of the following symptoms constitute post-traumatic stress disorder (PTSD):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609600" y="3276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Haunting memories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609600" y="3810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2.	Nightmares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623888" y="4329113"/>
            <a:ext cx="3948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3.	Social withdrawal</a:t>
            </a:r>
          </a:p>
        </p:txBody>
      </p:sp>
      <p:sp>
        <p:nvSpPr>
          <p:cNvPr id="1068043" name="Rectangle 11"/>
          <p:cNvSpPr>
            <a:spLocks noChangeArrowheads="1"/>
          </p:cNvSpPr>
          <p:nvPr/>
        </p:nvSpPr>
        <p:spPr bwMode="auto">
          <a:xfrm>
            <a:off x="619125" y="48768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4.	Jumpy anxiety</a:t>
            </a:r>
          </a:p>
        </p:txBody>
      </p:sp>
      <p:sp>
        <p:nvSpPr>
          <p:cNvPr id="1068044" name="Rectangle 12"/>
          <p:cNvSpPr>
            <a:spLocks noChangeArrowheads="1"/>
          </p:cNvSpPr>
          <p:nvPr/>
        </p:nvSpPr>
        <p:spPr bwMode="auto">
          <a:xfrm>
            <a:off x="609600" y="5486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5.	Sleep problems</a:t>
            </a:r>
          </a:p>
        </p:txBody>
      </p:sp>
      <p:pic>
        <p:nvPicPr>
          <p:cNvPr id="31754" name="Picture 16" descr="MyersPsy8e_16UN13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696"/>
          <a:stretch>
            <a:fillRect/>
          </a:stretch>
        </p:blipFill>
        <p:spPr>
          <a:xfrm>
            <a:off x="4876800" y="3048000"/>
            <a:ext cx="3810000" cy="3114675"/>
          </a:xfrm>
          <a:noFill/>
        </p:spPr>
      </p:pic>
      <p:sp>
        <p:nvSpPr>
          <p:cNvPr id="31755" name="Text Box 18"/>
          <p:cNvSpPr txBox="1">
            <a:spLocks noChangeArrowheads="1"/>
          </p:cNvSpPr>
          <p:nvPr/>
        </p:nvSpPr>
        <p:spPr bwMode="auto">
          <a:xfrm rot="5400000">
            <a:off x="8267700" y="5499100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Bettmann/ Corbis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3048000"/>
            <a:ext cx="1295400" cy="26193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srgbClr val="FFFF00"/>
                </a:solidFill>
                <a:hlinkClick r:id="rId4"/>
              </a:rPr>
              <a:t>Video Clip</a:t>
            </a:r>
            <a:endParaRPr lang="en-US" sz="11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8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8" grpId="0" build="p"/>
      <p:bldP spid="1068041" grpId="0" build="p"/>
      <p:bldP spid="1068042" grpId="0" build="p"/>
      <p:bldP spid="1068043" grpId="0" build="p"/>
      <p:bldP spid="10680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CBC54-89C7-42AA-9B5E-7F7EAF6EA90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Resilience to PTSD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066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Only about 10% of women and 20% of men react to traumatic situations and develop PTSD. </a:t>
            </a:r>
          </a:p>
        </p:txBody>
      </p:sp>
      <p:sp>
        <p:nvSpPr>
          <p:cNvPr id="1070092" name="Rectangle 12"/>
          <p:cNvSpPr>
            <a:spLocks noChangeArrowheads="1"/>
          </p:cNvSpPr>
          <p:nvPr/>
        </p:nvSpPr>
        <p:spPr bwMode="auto">
          <a:xfrm>
            <a:off x="671513" y="3124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Holocaust survivors show remarkable resilience against traumatic situations. </a:t>
            </a:r>
          </a:p>
        </p:txBody>
      </p:sp>
      <p:sp>
        <p:nvSpPr>
          <p:cNvPr id="1070094" name="Rectangle 14"/>
          <p:cNvSpPr>
            <a:spLocks noChangeArrowheads="1"/>
          </p:cNvSpPr>
          <p:nvPr/>
        </p:nvSpPr>
        <p:spPr bwMode="auto">
          <a:xfrm>
            <a:off x="685800" y="4572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All major religions of the world suggest that surviving a trauma leads to the growth of an individual.</a:t>
            </a:r>
          </a:p>
        </p:txBody>
      </p:sp>
    </p:spTree>
    <p:extLst>
      <p:ext uri="{BB962C8B-B14F-4D97-AF65-F5344CB8AC3E}">
        <p14:creationId xmlns:p14="http://schemas.microsoft.com/office/powerpoint/2010/main" val="84964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92" grpId="0"/>
      <p:bldP spid="10700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1467A-10BF-4E9C-8994-A26E3AAC901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Explaining Anxiety Disorders</a:t>
            </a:r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671513" y="1600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Freud suggested that we repress our painful and intolerable ideas, feelings, and thoughts, resulting in anxiety.</a:t>
            </a:r>
          </a:p>
        </p:txBody>
      </p:sp>
    </p:spTree>
    <p:extLst>
      <p:ext uri="{BB962C8B-B14F-4D97-AF65-F5344CB8AC3E}">
        <p14:creationId xmlns:p14="http://schemas.microsoft.com/office/powerpoint/2010/main" val="11039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BBE2A-29D9-426D-8F09-06D667B68E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The Learning Perspective</a:t>
            </a:r>
          </a:p>
        </p:txBody>
      </p:sp>
      <p:sp>
        <p:nvSpPr>
          <p:cNvPr id="1077251" name="Rectangle 3"/>
          <p:cNvSpPr>
            <a:spLocks noChangeArrowheads="1"/>
          </p:cNvSpPr>
          <p:nvPr/>
        </p:nvSpPr>
        <p:spPr bwMode="auto">
          <a:xfrm>
            <a:off x="671513" y="1600200"/>
            <a:ext cx="39004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Learning theorists suggest that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fear conditioning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 leads to anxiety. This anxiety then becomes associated with other objects or events (stimulus generalization) and is reinforced.</a:t>
            </a:r>
          </a:p>
        </p:txBody>
      </p:sp>
      <p:pic>
        <p:nvPicPr>
          <p:cNvPr id="34821" name="Picture 4" descr="MyersPsy8e_16UN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6388" y="1600200"/>
            <a:ext cx="3057525" cy="4572000"/>
          </a:xfr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 rot="5400000">
            <a:off x="7777163" y="5260975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John Coletti/ Stock, Boston</a:t>
            </a:r>
          </a:p>
        </p:txBody>
      </p:sp>
    </p:spTree>
    <p:extLst>
      <p:ext uri="{BB962C8B-B14F-4D97-AF65-F5344CB8AC3E}">
        <p14:creationId xmlns:p14="http://schemas.microsoft.com/office/powerpoint/2010/main" val="325548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403D42-E7F3-4B92-BAC7-A7A49EBC948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The Learning Perspective</a:t>
            </a:r>
          </a:p>
        </p:txBody>
      </p:sp>
      <p:sp>
        <p:nvSpPr>
          <p:cNvPr id="1074182" name="Rectangle 6"/>
          <p:cNvSpPr>
            <a:spLocks noChangeArrowheads="1"/>
          </p:cNvSpPr>
          <p:nvPr/>
        </p:nvSpPr>
        <p:spPr bwMode="auto">
          <a:xfrm>
            <a:off x="609600" y="1600200"/>
            <a:ext cx="7834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Investigators believe that fear responses are inculcated through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observational learning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. Young monkeys develop fear when they watch other monkeys who are afraid of snakes.</a:t>
            </a:r>
          </a:p>
        </p:txBody>
      </p:sp>
    </p:spTree>
    <p:extLst>
      <p:ext uri="{BB962C8B-B14F-4D97-AF65-F5344CB8AC3E}">
        <p14:creationId xmlns:p14="http://schemas.microsoft.com/office/powerpoint/2010/main" val="274635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D80B8-BA7C-492C-AF0F-29A110429D6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The Biological Perspective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09600" y="1600200"/>
            <a:ext cx="7834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Natural Selection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 has led our ancestors to learn to fear snakes, spiders, and other animals. Therefore, fear preserves the species.</a:t>
            </a:r>
          </a:p>
        </p:txBody>
      </p:sp>
      <p:sp>
        <p:nvSpPr>
          <p:cNvPr id="1081352" name="Rectangle 8"/>
          <p:cNvSpPr>
            <a:spLocks noChangeArrowheads="1"/>
          </p:cNvSpPr>
          <p:nvPr/>
        </p:nvSpPr>
        <p:spPr bwMode="auto">
          <a:xfrm>
            <a:off x="609600" y="3962400"/>
            <a:ext cx="7834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Twin studies suggest that our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genes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 may be partly responsible for developing fears and anxiety. Twins are more likely to share   phobias.</a:t>
            </a:r>
          </a:p>
        </p:txBody>
      </p:sp>
    </p:spTree>
    <p:extLst>
      <p:ext uri="{BB962C8B-B14F-4D97-AF65-F5344CB8AC3E}">
        <p14:creationId xmlns:p14="http://schemas.microsoft.com/office/powerpoint/2010/main" val="119227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BB69D-7E3B-4B2E-AE20-28594B8DBC3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The Biological Perspective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457200" y="1600200"/>
            <a:ext cx="3900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Generalized anxiety, panic attacks, and even OCD are linked with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brain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 circuits like the </a:t>
            </a:r>
            <a:r>
              <a:rPr lang="en-US" sz="2800" i="1">
                <a:solidFill>
                  <a:schemeClr val="tx2"/>
                </a:solidFill>
                <a:latin typeface="Palatino Linotype" pitchFamily="18" charset="0"/>
              </a:rPr>
              <a:t>anterior cingulate cortex.</a:t>
            </a:r>
          </a:p>
        </p:txBody>
      </p:sp>
      <p:pic>
        <p:nvPicPr>
          <p:cNvPr id="37893" name="Picture 7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625600"/>
            <a:ext cx="4013200" cy="3403600"/>
          </a:xfrm>
          <a:noFill/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257800" y="5051425"/>
            <a:ext cx="312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pitchFamily="18" charset="0"/>
              </a:rPr>
              <a:t>Anterior Cingulate Cortex</a:t>
            </a:r>
          </a:p>
          <a:p>
            <a:pPr algn="ctr"/>
            <a:r>
              <a:rPr lang="en-US" sz="2000">
                <a:latin typeface="Palatino Linotype" pitchFamily="18" charset="0"/>
              </a:rPr>
              <a:t>of an OCD patient.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 rot="5400000">
            <a:off x="7064375" y="3165476"/>
            <a:ext cx="3800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S. Ursu, V.A. Stenger, M.K. Shear, M.R. Jones, &amp; C.S. Carter (2003). Overactive action </a:t>
            </a:r>
          </a:p>
          <a:p>
            <a:r>
              <a:rPr lang="en-US" sz="800"/>
              <a:t>monitoring in obsessive-compulsive disorder. </a:t>
            </a:r>
            <a:r>
              <a:rPr lang="en-US" sz="800" i="1"/>
              <a:t>Psychological Science, 14, </a:t>
            </a:r>
            <a:r>
              <a:rPr lang="en-US" sz="800"/>
              <a:t> 347-353.</a:t>
            </a:r>
          </a:p>
        </p:txBody>
      </p:sp>
    </p:spTree>
    <p:extLst>
      <p:ext uri="{BB962C8B-B14F-4D97-AF65-F5344CB8AC3E}">
        <p14:creationId xmlns:p14="http://schemas.microsoft.com/office/powerpoint/2010/main" val="4567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omic Sans MS" pitchFamily="66" charset="0"/>
              </a:rPr>
              <a:t>What is anxiety?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is a state of intense apprehension, uneasiness, uncertainty, or fear.</a:t>
            </a:r>
            <a:r>
              <a:rPr lang="en-US" sz="2800">
                <a:latin typeface="Comic Sans MS" pitchFamily="66" charset="0"/>
              </a:rPr>
              <a:t> </a:t>
            </a:r>
          </a:p>
        </p:txBody>
      </p:sp>
      <p:pic>
        <p:nvPicPr>
          <p:cNvPr id="3077" name="Picture 5" descr="woman_getting_scared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6513" y="1447800"/>
            <a:ext cx="3171825" cy="472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8866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Generalized Anxiety Disorder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25146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An anxiety disorder in which a person is continuously tense, apprehensive and in a state of autonomic nervous system arousal.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77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The patient </a:t>
            </a:r>
            <a:r>
              <a:rPr lang="en-US" sz="3200" dirty="0" smtClean="0">
                <a:latin typeface="Comic Sans MS" pitchFamily="66" charset="0"/>
              </a:rPr>
              <a:t>may feel </a:t>
            </a:r>
            <a:r>
              <a:rPr lang="en-US" sz="3200" dirty="0">
                <a:latin typeface="Comic Sans MS" pitchFamily="66" charset="0"/>
              </a:rPr>
              <a:t>constantly tense and worried, </a:t>
            </a:r>
            <a:r>
              <a:rPr lang="en-US" sz="3200" dirty="0" smtClean="0">
                <a:latin typeface="Comic Sans MS" pitchFamily="66" charset="0"/>
              </a:rPr>
              <a:t>feel </a:t>
            </a:r>
            <a:r>
              <a:rPr lang="en-US" sz="3200" dirty="0">
                <a:latin typeface="Comic Sans MS" pitchFamily="66" charset="0"/>
              </a:rPr>
              <a:t>inadequate, is oversensitive, can’t concentrate and suffers from insomnia. </a:t>
            </a:r>
          </a:p>
        </p:txBody>
      </p:sp>
      <p:pic>
        <p:nvPicPr>
          <p:cNvPr id="10245" name="Picture 5" descr="businessman_nervous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14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93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Panic Disorder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 anxiety disorder marked by a minutes-long episode of intense dread in which a person experiences terror and accompanying chest pain, choking and other frightening sensations.</a:t>
            </a:r>
          </a:p>
          <a:p>
            <a:endParaRPr lang="en-US" dirty="0" smtClean="0"/>
          </a:p>
        </p:txBody>
      </p:sp>
      <p:pic>
        <p:nvPicPr>
          <p:cNvPr id="5" name="Picture 5" descr="panic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295400"/>
            <a:ext cx="2501900" cy="3346450"/>
          </a:xfrm>
        </p:spPr>
      </p:pic>
      <p:sp>
        <p:nvSpPr>
          <p:cNvPr id="6" name="Rectangle 5"/>
          <p:cNvSpPr/>
          <p:nvPr/>
        </p:nvSpPr>
        <p:spPr>
          <a:xfrm>
            <a:off x="41910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Can cause secondary disorders, such as agoraphobia.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Phobias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914400"/>
            <a:ext cx="48768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A person experiences sudden episodes of intense dread.</a:t>
            </a:r>
          </a:p>
          <a:p>
            <a:r>
              <a:rPr lang="en-US" smtClean="0">
                <a:latin typeface="Comic Sans MS" pitchFamily="66" charset="0"/>
              </a:rPr>
              <a:t>Must be an irrational fear.</a:t>
            </a:r>
          </a:p>
          <a:p>
            <a:r>
              <a:rPr lang="en-US" smtClean="0">
                <a:latin typeface="Comic Sans MS" pitchFamily="66" charset="0"/>
                <a:hlinkClick r:id="rId2"/>
              </a:rPr>
              <a:t>Phobia List</a:t>
            </a:r>
            <a:endParaRPr lang="en-US" smtClean="0">
              <a:latin typeface="Comic Sans MS" pitchFamily="66" charset="0"/>
            </a:endParaRPr>
          </a:p>
          <a:p>
            <a:endParaRPr lang="en-US" smtClean="0"/>
          </a:p>
        </p:txBody>
      </p:sp>
      <p:pic>
        <p:nvPicPr>
          <p:cNvPr id="5" name="Picture 6" descr="snak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62000"/>
            <a:ext cx="2438400" cy="2216150"/>
          </a:xfrm>
        </p:spPr>
      </p:pic>
      <p:pic>
        <p:nvPicPr>
          <p:cNvPr id="6" name="Picture 4" descr="spider_pinch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99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art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kles-269x3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211638"/>
            <a:ext cx="21336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00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Obsessive-compulsive disorder</a:t>
            </a:r>
          </a:p>
        </p:txBody>
      </p:sp>
      <p:pic>
        <p:nvPicPr>
          <p:cNvPr id="5" name="Content Placeholder 4" descr="germ_squishing_around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762000"/>
            <a:ext cx="302895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657600" cy="4221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Persistent unwanted thoughts (obsessions) cause someone to feel the need (compulsion) to engage in a particular action.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Obsession about dirt and germs may lead to compulsive hand washing.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1-1-1-3-2-3-6-0-0-0-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otobsessi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144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2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B1E3D-849E-4CFE-B4C9-80E2AB2FDA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Obsessive-Compulsive Disorder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447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Persistence of unwanted thoughts (obsessions) and urges to engage in senseless rituals (compulsions) that cause distress.</a:t>
            </a:r>
          </a:p>
        </p:txBody>
      </p:sp>
      <p:pic>
        <p:nvPicPr>
          <p:cNvPr id="29701" name="Picture 4" descr="MyersPsy8e_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200400"/>
            <a:ext cx="7620000" cy="3216275"/>
          </a:xfrm>
          <a:noFill/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3810000" y="1219200"/>
            <a:ext cx="1371600" cy="26193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srgbClr val="FFFF00"/>
                </a:solidFill>
                <a:hlinkClick r:id="rId5" tooltip="Obsessive Compulsive Disorder"/>
              </a:rPr>
              <a:t>Video Clip</a:t>
            </a:r>
            <a:endParaRPr lang="en-US" sz="11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8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6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 Examples of OCD</a:t>
            </a:r>
          </a:p>
        </p:txBody>
      </p:sp>
      <p:graphicFrame>
        <p:nvGraphicFramePr>
          <p:cNvPr id="17462" name="Group 54"/>
          <p:cNvGraphicFramePr>
            <a:graphicFrameLocks noGrp="1"/>
          </p:cNvGraphicFramePr>
          <p:nvPr>
            <p:ph idx="1"/>
          </p:nvPr>
        </p:nvGraphicFramePr>
        <p:xfrm>
          <a:off x="381000" y="1060450"/>
          <a:ext cx="8382000" cy="5806442"/>
        </p:xfrm>
        <a:graphic>
          <a:graphicData uri="http://schemas.openxmlformats.org/drawingml/2006/table">
            <a:tbl>
              <a:tblPr/>
              <a:tblGrid>
                <a:gridCol w="5254625"/>
                <a:gridCol w="3127375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Common Obsessions: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y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Common Compulsions: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y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Contamination fears of germs, dirt, etc.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Washing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Imagining having harmed self or others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Repeating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Imagining losing control of aggressive urges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Checking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Intrusive sexual thoughts or urges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Touching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Excessive religious or moral doubt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Counting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Forbidden thoughts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Ordering/arranging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A need to have things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"just so"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y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Hoarding or saving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A need to tell, ask, confess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pitchFamily="66" charset="0"/>
                        </a:rPr>
                        <a:t>Praying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Post-traumatic Stress Disorder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a.k.a. PTSD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Flashbacks or nightmares following a person’s involvement in or observation of an extremely stressful event.</a:t>
            </a:r>
          </a:p>
          <a:p>
            <a:r>
              <a:rPr lang="en-US" dirty="0" smtClean="0">
                <a:latin typeface="Comic Sans MS" pitchFamily="66" charset="0"/>
              </a:rPr>
              <a:t>Memories of the event cause anxiety.</a:t>
            </a:r>
          </a:p>
        </p:txBody>
      </p:sp>
      <p:pic>
        <p:nvPicPr>
          <p:cNvPr id="6" name="Picture 5" descr="pts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952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tsd-cp-36645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191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42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702</Words>
  <Application>Microsoft Macintosh PowerPoint</Application>
  <PresentationFormat>On-screen Show (4:3)</PresentationFormat>
  <Paragraphs>92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Anxiety Disorders</vt:lpstr>
      <vt:lpstr>What is anxiety?</vt:lpstr>
      <vt:lpstr>Generalized Anxiety Disorder</vt:lpstr>
      <vt:lpstr>Panic Disorder</vt:lpstr>
      <vt:lpstr>Phobias</vt:lpstr>
      <vt:lpstr>Obsessive-compulsive disorder</vt:lpstr>
      <vt:lpstr>Obsessive-Compulsive Disorder</vt:lpstr>
      <vt:lpstr>Common Examples of OCD</vt:lpstr>
      <vt:lpstr>Post-traumatic Stress Disorder a.k.a. PTSD</vt:lpstr>
      <vt:lpstr>Post-Traumatic Stress Disorder</vt:lpstr>
      <vt:lpstr>Resilience to PTSD</vt:lpstr>
      <vt:lpstr>Explaining Anxiety Disorders</vt:lpstr>
      <vt:lpstr>The Learning Perspective</vt:lpstr>
      <vt:lpstr>The Learning Perspective</vt:lpstr>
      <vt:lpstr>The Biological Perspective</vt:lpstr>
      <vt:lpstr>The Biological Perspective</vt:lpstr>
    </vt:vector>
  </TitlesOfParts>
  <Company>Darlington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</dc:title>
  <dc:creator>Chris Allen</dc:creator>
  <cp:lastModifiedBy>Chris Allen</cp:lastModifiedBy>
  <cp:revision>1</cp:revision>
  <dcterms:created xsi:type="dcterms:W3CDTF">2015-03-25T20:50:30Z</dcterms:created>
  <dcterms:modified xsi:type="dcterms:W3CDTF">2015-03-25T20:52:54Z</dcterms:modified>
</cp:coreProperties>
</file>