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2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D6E4-80B8-254F-B7B2-D5B3FDF42D9B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C26F-13DD-544C-8743-FD03B4109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8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D6E4-80B8-254F-B7B2-D5B3FDF42D9B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C26F-13DD-544C-8743-FD03B4109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3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D6E4-80B8-254F-B7B2-D5B3FDF42D9B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C26F-13DD-544C-8743-FD03B4109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29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9E773-7903-447A-B394-D2D9FD0D0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41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7E8B71-591D-4BAD-9E63-C7B9B83AD2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2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D6E4-80B8-254F-B7B2-D5B3FDF42D9B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C26F-13DD-544C-8743-FD03B4109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7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D6E4-80B8-254F-B7B2-D5B3FDF42D9B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C26F-13DD-544C-8743-FD03B4109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9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D6E4-80B8-254F-B7B2-D5B3FDF42D9B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C26F-13DD-544C-8743-FD03B4109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6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D6E4-80B8-254F-B7B2-D5B3FDF42D9B}" type="datetimeFigureOut">
              <a:rPr lang="en-US" smtClean="0"/>
              <a:t>3/25/15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C26F-13DD-544C-8743-FD03B4109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8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D6E4-80B8-254F-B7B2-D5B3FDF42D9B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C26F-13DD-544C-8743-FD03B4109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3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D6E4-80B8-254F-B7B2-D5B3FDF42D9B}" type="datetimeFigureOut">
              <a:rPr lang="en-US" smtClean="0"/>
              <a:t>3/25/15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C26F-13DD-544C-8743-FD03B4109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7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D6E4-80B8-254F-B7B2-D5B3FDF42D9B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C26F-13DD-544C-8743-FD03B4109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3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D6E4-80B8-254F-B7B2-D5B3FDF42D9B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C26F-13DD-544C-8743-FD03B4109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2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2D6E4-80B8-254F-B7B2-D5B3FDF42D9B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EC26F-13DD-544C-8743-FD03B4109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gif"/><Relationship Id="rId3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youtube.com/watch?v=4CHEqvMHJgo" TargetMode="Externa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0066"/>
                </a:solidFill>
                <a:latin typeface="Goudy Stout" pitchFamily="18" charset="0"/>
              </a:rPr>
              <a:t>M</a:t>
            </a:r>
            <a:r>
              <a:rPr lang="en-US" sz="5400">
                <a:solidFill>
                  <a:srgbClr val="0066FF"/>
                </a:solidFill>
                <a:latin typeface="Goudy Stout" pitchFamily="18" charset="0"/>
              </a:rPr>
              <a:t>o</a:t>
            </a:r>
            <a:r>
              <a:rPr lang="en-US" sz="5400">
                <a:solidFill>
                  <a:srgbClr val="00CC00"/>
                </a:solidFill>
                <a:latin typeface="Goudy Stout" pitchFamily="18" charset="0"/>
              </a:rPr>
              <a:t>o</a:t>
            </a:r>
            <a:r>
              <a:rPr lang="en-US" sz="5400">
                <a:solidFill>
                  <a:srgbClr val="FFFF00"/>
                </a:solidFill>
                <a:latin typeface="Goudy Stout" pitchFamily="18" charset="0"/>
              </a:rPr>
              <a:t>d</a:t>
            </a:r>
            <a:r>
              <a:rPr lang="en-US" sz="5400">
                <a:latin typeface="Goudy Stout" pitchFamily="18" charset="0"/>
              </a:rPr>
              <a:t> </a:t>
            </a:r>
            <a:r>
              <a:rPr lang="en-US" sz="5400">
                <a:solidFill>
                  <a:srgbClr val="990099"/>
                </a:solidFill>
                <a:latin typeface="Goudy Stout" pitchFamily="18" charset="0"/>
              </a:rPr>
              <a:t>D</a:t>
            </a:r>
            <a:r>
              <a:rPr lang="en-US" sz="5400">
                <a:solidFill>
                  <a:srgbClr val="0033CC"/>
                </a:solidFill>
                <a:latin typeface="Goudy Stout" pitchFamily="18" charset="0"/>
              </a:rPr>
              <a:t>i</a:t>
            </a:r>
            <a:r>
              <a:rPr lang="en-US" sz="5400">
                <a:solidFill>
                  <a:srgbClr val="660033"/>
                </a:solidFill>
                <a:latin typeface="Goudy Stout" pitchFamily="18" charset="0"/>
              </a:rPr>
              <a:t>s</a:t>
            </a:r>
            <a:r>
              <a:rPr lang="en-US" sz="5400">
                <a:solidFill>
                  <a:srgbClr val="FF0066"/>
                </a:solidFill>
                <a:latin typeface="Goudy Stout" pitchFamily="18" charset="0"/>
              </a:rPr>
              <a:t>o</a:t>
            </a:r>
            <a:r>
              <a:rPr lang="en-US" sz="5400">
                <a:solidFill>
                  <a:srgbClr val="008000"/>
                </a:solidFill>
                <a:latin typeface="Goudy Stout" pitchFamily="18" charset="0"/>
              </a:rPr>
              <a:t>r</a:t>
            </a:r>
            <a:r>
              <a:rPr lang="en-US" sz="5400">
                <a:solidFill>
                  <a:srgbClr val="FF99FF"/>
                </a:solidFill>
                <a:latin typeface="Goudy Stout" pitchFamily="18" charset="0"/>
              </a:rPr>
              <a:t>d</a:t>
            </a:r>
            <a:r>
              <a:rPr lang="en-US" sz="5400">
                <a:solidFill>
                  <a:srgbClr val="FF9900"/>
                </a:solidFill>
                <a:latin typeface="Goudy Stout" pitchFamily="18" charset="0"/>
              </a:rPr>
              <a:t>e</a:t>
            </a:r>
            <a:r>
              <a:rPr lang="en-US" sz="5400">
                <a:solidFill>
                  <a:srgbClr val="CC00FF"/>
                </a:solidFill>
                <a:latin typeface="Goudy Stout" pitchFamily="18" charset="0"/>
              </a:rPr>
              <a:t>r</a:t>
            </a:r>
            <a:r>
              <a:rPr lang="en-US" sz="5400">
                <a:solidFill>
                  <a:schemeClr val="tx1"/>
                </a:solidFill>
                <a:latin typeface="Goudy Stout" pitchFamily="18" charset="0"/>
              </a:rPr>
              <a:t>s</a:t>
            </a:r>
          </a:p>
        </p:txBody>
      </p:sp>
      <p:pic>
        <p:nvPicPr>
          <p:cNvPr id="2052" name="Picture 4" descr="mr_happy_sad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3333750" cy="3333750"/>
          </a:xfrm>
          <a:prstGeom prst="rect">
            <a:avLst/>
          </a:prstGeom>
          <a:noFill/>
        </p:spPr>
      </p:pic>
      <p:pic>
        <p:nvPicPr>
          <p:cNvPr id="2053" name="Picture 5" descr="mr_happy_sticking_tongue_out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333375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38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3200"/>
              <a:t>Famous People with Bipolar</a:t>
            </a:r>
          </a:p>
        </p:txBody>
      </p:sp>
      <p:pic>
        <p:nvPicPr>
          <p:cNvPr id="24580" name="Picture 4" descr="winsto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838200"/>
            <a:ext cx="1770063" cy="2203450"/>
          </a:xfrm>
          <a:noFill/>
          <a:ln/>
        </p:spPr>
      </p:pic>
      <p:pic>
        <p:nvPicPr>
          <p:cNvPr id="24582" name="Picture 6" descr="edgar-allen-poe-190x29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1143000"/>
            <a:ext cx="1431925" cy="2185988"/>
          </a:xfrm>
          <a:noFill/>
          <a:ln/>
        </p:spPr>
      </p:pic>
      <p:pic>
        <p:nvPicPr>
          <p:cNvPr id="24584" name="Picture 8" descr="freu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4670425"/>
            <a:ext cx="2368550" cy="2187575"/>
          </a:xfrm>
          <a:noFill/>
          <a:ln/>
        </p:spPr>
      </p:pic>
      <p:pic>
        <p:nvPicPr>
          <p:cNvPr id="24586" name="Picture 10" descr="jim_care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391400" y="2438400"/>
            <a:ext cx="1524000" cy="1933575"/>
          </a:xfrm>
          <a:noFill/>
          <a:ln/>
        </p:spPr>
      </p:pic>
      <p:pic>
        <p:nvPicPr>
          <p:cNvPr id="24588" name="Picture 12" descr="john dale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687888"/>
            <a:ext cx="2819400" cy="2170112"/>
          </a:xfrm>
          <a:prstGeom prst="rect">
            <a:avLst/>
          </a:prstGeom>
          <a:noFill/>
        </p:spPr>
      </p:pic>
      <p:pic>
        <p:nvPicPr>
          <p:cNvPr id="24589" name="Picture 13" descr="vanda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4510088"/>
            <a:ext cx="2239963" cy="2347912"/>
          </a:xfrm>
          <a:prstGeom prst="rect">
            <a:avLst/>
          </a:prstGeom>
          <a:noFill/>
        </p:spPr>
      </p:pic>
      <p:pic>
        <p:nvPicPr>
          <p:cNvPr id="24590" name="Picture 14" descr="Linda%20Hamilt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1219200"/>
            <a:ext cx="1417638" cy="2786063"/>
          </a:xfrm>
          <a:prstGeom prst="rect">
            <a:avLst/>
          </a:prstGeom>
          <a:noFill/>
        </p:spPr>
      </p:pic>
      <p:pic>
        <p:nvPicPr>
          <p:cNvPr id="24591" name="Picture 15" descr="lincol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752600"/>
            <a:ext cx="1762125" cy="2070100"/>
          </a:xfrm>
          <a:prstGeom prst="rect">
            <a:avLst/>
          </a:prstGeom>
          <a:noFill/>
        </p:spPr>
      </p:pic>
      <p:pic>
        <p:nvPicPr>
          <p:cNvPr id="24592" name="Picture 16" descr="christi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7600" y="228600"/>
            <a:ext cx="1428750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425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Bipolar Brain</a:t>
            </a:r>
          </a:p>
        </p:txBody>
      </p:sp>
      <p:pic>
        <p:nvPicPr>
          <p:cNvPr id="29701" name="Picture 5" descr="bip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984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>
                <a:latin typeface="Comic Sans MS" pitchFamily="66" charset="0"/>
              </a:rPr>
              <a:t>Mood Disorders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5257800" cy="19050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Psychological Disorders characterized by emotional extremes.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28600" y="3733800"/>
            <a:ext cx="441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Comic Sans MS" pitchFamily="66" charset="0"/>
              </a:rPr>
              <a:t>Major Depressive Disorder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28600" y="594360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Comic Sans MS" pitchFamily="66" charset="0"/>
              </a:rPr>
              <a:t>Bipolar Disorder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4876800"/>
            <a:ext cx="403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latin typeface="Comic Sans MS" pitchFamily="66" charset="0"/>
              </a:rPr>
              <a:t>Seasonal Affective </a:t>
            </a:r>
            <a:r>
              <a:rPr lang="en-US" sz="3200" dirty="0">
                <a:latin typeface="Comic Sans MS" pitchFamily="66" charset="0"/>
              </a:rPr>
              <a:t>Disorder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31242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3200" dirty="0" err="1">
                <a:latin typeface="Comic Sans MS" pitchFamily="66" charset="0"/>
              </a:rPr>
              <a:t>Dysthymic</a:t>
            </a:r>
            <a:r>
              <a:rPr lang="en-US" sz="3200" dirty="0">
                <a:latin typeface="Comic Sans MS" pitchFamily="66" charset="0"/>
              </a:rPr>
              <a:t> Disorder</a:t>
            </a:r>
          </a:p>
        </p:txBody>
      </p:sp>
      <p:pic>
        <p:nvPicPr>
          <p:cNvPr id="3082" name="Picture 10" descr="grandma_extreme_skateboard_hg_clr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1371600"/>
            <a:ext cx="2674938" cy="45291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75928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  <p:bldP spid="3078" grpId="0"/>
      <p:bldP spid="3079" grpId="0"/>
      <p:bldP spid="3080" grpId="0"/>
      <p:bldP spid="30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chemeClr val="tx1"/>
                </a:solidFill>
                <a:latin typeface="Comic Sans MS" pitchFamily="66" charset="0"/>
              </a:rPr>
              <a:t>Dysthymic Disorder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600">
                <a:latin typeface="Comic Sans MS" pitchFamily="66" charset="0"/>
              </a:rPr>
              <a:t>Suffering from mild depression every day for at least two years.</a:t>
            </a:r>
          </a:p>
        </p:txBody>
      </p:sp>
      <p:pic>
        <p:nvPicPr>
          <p:cNvPr id="7172" name="Picture 4" descr="depress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807127"/>
            <a:ext cx="3694113" cy="3743809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97175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latin typeface="Comic Sans MS" pitchFamily="66" charset="0"/>
              </a:rPr>
              <a:t>Depression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/>
              <a:t>The common cold of </a:t>
            </a:r>
            <a:r>
              <a:rPr lang="en-US" b="1" dirty="0" smtClean="0"/>
              <a:t>psychological disorders</a:t>
            </a:r>
            <a:endParaRPr lang="en-US" b="1" dirty="0"/>
          </a:p>
        </p:txBody>
      </p:sp>
      <p:pic>
        <p:nvPicPr>
          <p:cNvPr id="5124" name="Picture 4" descr="sneeze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743200"/>
            <a:ext cx="1600200" cy="23047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76600" y="2590800"/>
            <a:ext cx="53340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20000"/>
              </a:lnSpc>
            </a:pPr>
            <a:r>
              <a:rPr lang="en-US" sz="2400" b="1" dirty="0" smtClean="0">
                <a:solidFill>
                  <a:schemeClr val="tx2"/>
                </a:solidFill>
                <a:latin typeface="Palatino Linotype" pitchFamily="18" charset="0"/>
              </a:rPr>
              <a:t>Signs Include</a:t>
            </a:r>
          </a:p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  <a:latin typeface="Palatino Linotype" pitchFamily="18" charset="0"/>
              </a:rPr>
              <a:t>Lethargy and fatigue</a:t>
            </a:r>
          </a:p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  <a:latin typeface="Palatino Linotype" pitchFamily="18" charset="0"/>
              </a:rPr>
              <a:t>Feelings of worthlessness</a:t>
            </a:r>
          </a:p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  <a:latin typeface="Palatino Linotype" pitchFamily="18" charset="0"/>
              </a:rPr>
              <a:t>Loss of interest in family &amp; friends</a:t>
            </a:r>
          </a:p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  <a:latin typeface="Palatino Linotype" pitchFamily="18" charset="0"/>
              </a:rPr>
              <a:t>Loss of interest in activities</a:t>
            </a:r>
            <a:endParaRPr lang="en-US" sz="24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89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Depression</a:t>
            </a:r>
          </a:p>
        </p:txBody>
      </p:sp>
      <p:pic>
        <p:nvPicPr>
          <p:cNvPr id="16389" name="Picture 5" descr="depress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0"/>
            <a:ext cx="9144000" cy="4699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69594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Depression</a:t>
            </a:r>
          </a:p>
        </p:txBody>
      </p:sp>
      <p:pic>
        <p:nvPicPr>
          <p:cNvPr id="19460" name="Picture 4" descr="depression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0"/>
            <a:ext cx="9144000" cy="4953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50116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Major Depressive Disorder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27432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A person, for no apparent reason, experiences two or more weeks of depressive moods.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4572000"/>
            <a:ext cx="6248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Includes feelings of worthlessness and diminished interest or pleasure in most activities.</a:t>
            </a:r>
          </a:p>
        </p:txBody>
      </p:sp>
      <p:pic>
        <p:nvPicPr>
          <p:cNvPr id="10245" name="Picture 5" descr="depressed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219200"/>
            <a:ext cx="3254375" cy="42338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68197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Seasonal Affective Disorder</a:t>
            </a:r>
          </a:p>
        </p:txBody>
      </p:sp>
      <p:pic>
        <p:nvPicPr>
          <p:cNvPr id="12292" name="Picture 4" descr="tubby_tuber_hopping_hg_clr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828800"/>
            <a:ext cx="2963863" cy="4005263"/>
          </a:xfrm>
          <a:noFill/>
          <a:ln/>
        </p:spPr>
      </p:pic>
      <p:pic>
        <p:nvPicPr>
          <p:cNvPr id="12294" name="Picture 6" descr="coldest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2209800"/>
            <a:ext cx="2954338" cy="39052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06444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4800">
                <a:latin typeface="Comic Sans MS" pitchFamily="66" charset="0"/>
              </a:rPr>
              <a:t>Bipolar Disorder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419600"/>
            <a:ext cx="9144000" cy="2209800"/>
          </a:xfrm>
        </p:spPr>
        <p:txBody>
          <a:bodyPr/>
          <a:lstStyle/>
          <a:p>
            <a:r>
              <a:rPr lang="en-US" sz="4000"/>
              <a:t>Person alternates between the hopelessness and lethargy of </a:t>
            </a:r>
            <a:r>
              <a:rPr lang="en-US" sz="4000" b="1"/>
              <a:t>depression</a:t>
            </a:r>
            <a:r>
              <a:rPr lang="en-US" sz="4000"/>
              <a:t> and the overexcited state of </a:t>
            </a:r>
            <a:r>
              <a:rPr lang="en-US" sz="4000" b="1"/>
              <a:t>mania.</a:t>
            </a:r>
          </a:p>
        </p:txBody>
      </p:sp>
      <p:pic>
        <p:nvPicPr>
          <p:cNvPr id="15364" name="Picture 4" descr="bipolar2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838200"/>
            <a:ext cx="7848600" cy="34099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04591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Macintosh PowerPoint</Application>
  <PresentationFormat>On-screen Show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Mood Disorders</vt:lpstr>
      <vt:lpstr>Mood Disorders</vt:lpstr>
      <vt:lpstr>Dysthymic Disorder</vt:lpstr>
      <vt:lpstr>Depression</vt:lpstr>
      <vt:lpstr>Depression</vt:lpstr>
      <vt:lpstr>Depression</vt:lpstr>
      <vt:lpstr>Major Depressive Disorder</vt:lpstr>
      <vt:lpstr>Seasonal Affective Disorder</vt:lpstr>
      <vt:lpstr>Bipolar Disorder</vt:lpstr>
      <vt:lpstr>Famous People with Bipolar</vt:lpstr>
      <vt:lpstr>PowerPoint Presentation</vt:lpstr>
    </vt:vector>
  </TitlesOfParts>
  <Company>Darlington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 Disorders</dc:title>
  <dc:creator>Chris Allen</dc:creator>
  <cp:lastModifiedBy>Chris Allen</cp:lastModifiedBy>
  <cp:revision>1</cp:revision>
  <dcterms:created xsi:type="dcterms:W3CDTF">2015-03-25T21:13:07Z</dcterms:created>
  <dcterms:modified xsi:type="dcterms:W3CDTF">2015-03-25T21:14:03Z</dcterms:modified>
</cp:coreProperties>
</file>