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2078E-7A0D-5645-ABED-4FD5262D88D5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43178-A49C-5340-8121-9D646414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B43C1-E658-4E84-899E-D7709FF656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4AB2A-6C82-47CB-AF0F-BE2F7F23822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50B59-6E5B-49EA-ACBD-7322A6AF5DA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18</a:t>
            </a:r>
            <a:r>
              <a:rPr lang="en-US" b="1" smtClean="0">
                <a:cs typeface="Arial" pitchFamily="34" charset="0"/>
              </a:rPr>
              <a:t>| Outline some abnormal brain functions and structures associated with schizophrenia, and discuss the possible link between prenatal viral infections and schizophrenia.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9A662-C5ED-41A8-9243-1489155C65A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CF733-1CB9-4E7D-BA28-97DBCF62F7D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444BD-C830-4693-A9D2-8F10631685D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2DEE4-DA45-4AB3-A00F-6D5D7CAB230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19</a:t>
            </a:r>
            <a:r>
              <a:rPr lang="en-US" b="1" smtClean="0">
                <a:cs typeface="Arial" pitchFamily="34" charset="0"/>
              </a:rPr>
              <a:t>| Discuss the evidence for a genetic contribution to the development of schizophrenia.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40BBF-EAE9-4595-AA06-BB98A47693C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03233-4143-458F-82E8-9AB675083C3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20</a:t>
            </a:r>
            <a:r>
              <a:rPr lang="en-US" b="1" smtClean="0">
                <a:cs typeface="Arial" pitchFamily="34" charset="0"/>
              </a:rPr>
              <a:t>| Describe some psychological factors that may be early signs of schizophrenia in children.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E5462-1870-44A8-9631-9658FC2BE94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AF8FF-79E3-40BA-B606-57D1223E726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16</a:t>
            </a:r>
            <a:r>
              <a:rPr lang="en-US" b="1" smtClean="0">
                <a:cs typeface="Arial" pitchFamily="34" charset="0"/>
              </a:rPr>
              <a:t>| Describe the symptoms of schizophrenia, and differentiate delusion and hallucinations.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0C3AA-FA08-4142-B333-2CCFD72F8FA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C3EC8-E53C-4375-9EF0-BA7E90B3AF0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0D46A-56F8-44BA-8B54-3469D758DA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B2BF4-382D-4F6E-AA4B-8F5C145A51F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B2413-88D1-42EA-A948-B5EA66BB0C3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8E02B-3926-40A6-A0F8-E5BB992C31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A8EB3-FEE1-4E8E-9E65-1525FBA35FB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OBJECTIVE 17</a:t>
            </a:r>
            <a:r>
              <a:rPr lang="en-US" b="1" smtClean="0">
                <a:cs typeface="Arial" pitchFamily="34" charset="0"/>
              </a:rPr>
              <a:t>| Distinguish the five subtypes of schizophrenia, and contrast chronic and reactive schizophrenia.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E773-7903-447A-B394-D2D9FD0D0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8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5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1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9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4BFCC-D039-6C41-AD10-E134071A8D1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1963-B11C-AA4A-AA5C-71928A1B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Gnl8dqEoPQ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74vTftboC_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66C5B5-FEAC-4A2D-BA04-E5075996EA6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Palatino Linotype" pitchFamily="18" charset="0"/>
              </a:rPr>
              <a:t>Schizophrenia</a:t>
            </a:r>
            <a:endParaRPr lang="en-US" sz="40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447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dirty="0" smtClean="0">
                <a:latin typeface="Palatino Linotype" pitchFamily="18" charset="0"/>
              </a:rPr>
              <a:t>If depression is the common cold of psychological disorders, schizophrenia is the cancer.</a:t>
            </a:r>
            <a:endParaRPr lang="en-US" sz="2800" dirty="0" smtClean="0">
              <a:latin typeface="Palatino Linotype" pitchFamily="18" charset="0"/>
            </a:endParaRPr>
          </a:p>
        </p:txBody>
      </p:sp>
      <p:sp>
        <p:nvSpPr>
          <p:cNvPr id="1009668" name="Rectangle 4"/>
          <p:cNvSpPr>
            <a:spLocks noChangeArrowheads="1"/>
          </p:cNvSpPr>
          <p:nvPr/>
        </p:nvSpPr>
        <p:spPr bwMode="auto">
          <a:xfrm>
            <a:off x="671513" y="3200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>
                <a:latin typeface="Palatino Linotype" pitchFamily="18" charset="0"/>
              </a:rPr>
              <a:t>Nearly 1 in a 100 suffer from schizophrenia, and throughout the world over 24 million people suffer from this disease (WHO, 2002).</a:t>
            </a:r>
          </a:p>
        </p:txBody>
      </p:sp>
      <p:sp>
        <p:nvSpPr>
          <p:cNvPr id="1009669" name="Rectangle 5"/>
          <p:cNvSpPr>
            <a:spLocks noChangeArrowheads="1"/>
          </p:cNvSpPr>
          <p:nvPr/>
        </p:nvSpPr>
        <p:spPr bwMode="auto">
          <a:xfrm>
            <a:off x="671513" y="4800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Schizophrenia strikes young people as they mature into adults. It affects men and women equally, but men suffer from it more severely than women.</a:t>
            </a:r>
            <a:endParaRPr lang="en-US" sz="2800">
              <a:latin typeface="Palatino Linotype" pitchFamily="18" charset="0"/>
            </a:endParaRPr>
          </a:p>
        </p:txBody>
      </p:sp>
      <p:sp>
        <p:nvSpPr>
          <p:cNvPr id="58375" name="TextBox 6"/>
          <p:cNvSpPr txBox="1">
            <a:spLocks noChangeArrowheads="1"/>
          </p:cNvSpPr>
          <p:nvPr/>
        </p:nvSpPr>
        <p:spPr bwMode="auto">
          <a:xfrm>
            <a:off x="3810000" y="1273175"/>
            <a:ext cx="1447800" cy="261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>
                <a:solidFill>
                  <a:srgbClr val="FFFF00"/>
                </a:solidFill>
                <a:hlinkClick r:id="rId3" tooltip="Case study in schizophrenia"/>
              </a:rPr>
              <a:t>Video Clip</a:t>
            </a:r>
            <a:endParaRPr lang="en-US" sz="1100" i="1">
              <a:solidFill>
                <a:srgbClr val="FFFF00"/>
              </a:solidFill>
            </a:endParaRPr>
          </a:p>
        </p:txBody>
      </p:sp>
      <p:pic>
        <p:nvPicPr>
          <p:cNvPr id="8" name="Picture 4" descr="schizophre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242659" cy="1600200"/>
          </a:xfrm>
          <a:prstGeom prst="rect">
            <a:avLst/>
          </a:prstGeom>
          <a:noFill/>
        </p:spPr>
      </p:pic>
      <p:pic>
        <p:nvPicPr>
          <p:cNvPr id="9" name="Picture 4" descr="schizophre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28600"/>
            <a:ext cx="1242659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684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8" grpId="0"/>
      <p:bldP spid="10096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C69AF7-1EA3-4305-B25A-A617E394884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Subtypes</a:t>
            </a:r>
          </a:p>
        </p:txBody>
      </p:sp>
      <p:pic>
        <p:nvPicPr>
          <p:cNvPr id="67588" name="Picture 5" descr="MyersPsy8e_Tab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24000"/>
            <a:ext cx="8153400" cy="2841625"/>
          </a:xfrm>
          <a:noFill/>
        </p:spPr>
      </p:pic>
    </p:spTree>
    <p:extLst>
      <p:ext uri="{BB962C8B-B14F-4D97-AF65-F5344CB8AC3E}">
        <p14:creationId xmlns:p14="http://schemas.microsoft.com/office/powerpoint/2010/main" val="3050238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B2050-1188-425A-88B3-642FC72E0CF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Understanding Schizophrenia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2192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Schizophrenia is a disease of the brain exhibited by the symptoms of the mind.</a:t>
            </a:r>
          </a:p>
        </p:txBody>
      </p:sp>
      <p:sp>
        <p:nvSpPr>
          <p:cNvPr id="1129476" name="Rectangle 4"/>
          <p:cNvSpPr>
            <a:spLocks noChangeArrowheads="1"/>
          </p:cNvSpPr>
          <p:nvPr/>
        </p:nvSpPr>
        <p:spPr bwMode="auto">
          <a:xfrm>
            <a:off x="671513" y="39624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Dopamine Overactivity: 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Researchers found that schizophrenic patients express higher levels of dopamine D4 receptors in the brain.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867025" y="3419475"/>
            <a:ext cx="336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Palatino Linotype" pitchFamily="18" charset="0"/>
              </a:rPr>
              <a:t>Brain Abnormalities</a:t>
            </a:r>
          </a:p>
        </p:txBody>
      </p:sp>
    </p:spTree>
    <p:extLst>
      <p:ext uri="{BB962C8B-B14F-4D97-AF65-F5344CB8AC3E}">
        <p14:creationId xmlns:p14="http://schemas.microsoft.com/office/powerpoint/2010/main" val="76664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39F3E4-A920-4DD5-82F6-8B471560D2D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Abnormal Brain Activity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828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Brain scans show abnormal activity in the </a:t>
            </a: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frontal cortex, thalamus, </a:t>
            </a:r>
            <a:r>
              <a:rPr lang="en-US" sz="2800" smtClean="0">
                <a:latin typeface="Palatino Linotype" pitchFamily="18" charset="0"/>
              </a:rPr>
              <a:t>and</a:t>
            </a: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 amygdala</a:t>
            </a: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 of schizophrenic patients.  Adolescent schizophrenic patients also have brain lesions.</a:t>
            </a:r>
          </a:p>
        </p:txBody>
      </p:sp>
      <p:pic>
        <p:nvPicPr>
          <p:cNvPr id="69637" name="Picture 6" descr="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76350" y="3581400"/>
            <a:ext cx="6553200" cy="2725738"/>
          </a:xfrm>
          <a:noFill/>
        </p:spPr>
      </p:pic>
      <p:sp>
        <p:nvSpPr>
          <p:cNvPr id="69638" name="Text Box 8"/>
          <p:cNvSpPr txBox="1">
            <a:spLocks noChangeArrowheads="1"/>
          </p:cNvSpPr>
          <p:nvPr/>
        </p:nvSpPr>
        <p:spPr bwMode="auto">
          <a:xfrm rot="5400000">
            <a:off x="6560344" y="4715669"/>
            <a:ext cx="2909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Paul Thompson and Arthur W. Toga, UCLA Laboratory of Neuro </a:t>
            </a:r>
          </a:p>
          <a:p>
            <a:r>
              <a:rPr lang="en-US" sz="800"/>
              <a:t>Imaging and Judith L. Rapport, National Institute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81003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6875C2-1C68-4812-A8BD-9AF88021A0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Abnormal Brain Morphology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5240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Schizophrenia patients may exhibit morphological changes in the brain like enlargement of fluid-filled ventricles.</a:t>
            </a:r>
          </a:p>
        </p:txBody>
      </p:sp>
      <p:pic>
        <p:nvPicPr>
          <p:cNvPr id="70661" name="Picture 6" descr="MyersPsy8e_16UN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3200400"/>
            <a:ext cx="5257800" cy="3178175"/>
          </a:xfrm>
          <a:noFill/>
        </p:spPr>
      </p:pic>
      <p:sp>
        <p:nvSpPr>
          <p:cNvPr id="70662" name="Text Box 8"/>
          <p:cNvSpPr txBox="1">
            <a:spLocks noChangeArrowheads="1"/>
          </p:cNvSpPr>
          <p:nvPr/>
        </p:nvSpPr>
        <p:spPr bwMode="auto">
          <a:xfrm rot="5400000">
            <a:off x="5880894" y="4509294"/>
            <a:ext cx="28162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Both Photos: Courtesy of Daniel R. Weinberger, M.D., NIH-NIMH/ NSC</a:t>
            </a:r>
          </a:p>
        </p:txBody>
      </p:sp>
    </p:spTree>
    <p:extLst>
      <p:ext uri="{BB962C8B-B14F-4D97-AF65-F5344CB8AC3E}">
        <p14:creationId xmlns:p14="http://schemas.microsoft.com/office/powerpoint/2010/main" val="290942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B299AE-613F-4036-B67B-D1B35E2C121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Viral Infection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828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Schizophrenia has also been observed in individuals who contracted a viral infection (flu) during the middle of their fetal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134291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E1A9EE-6B6F-4754-8916-FE669475AF2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Genetic Factors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6002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The likelihood of an individual suffering from schizophrenia is 50% if their identical twin has the disease (Gottesman, 1991).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54250" y="3230563"/>
            <a:ext cx="4908550" cy="3271837"/>
            <a:chOff x="859" y="2035"/>
            <a:chExt cx="3092" cy="2061"/>
          </a:xfrm>
        </p:grpSpPr>
        <p:sp>
          <p:nvSpPr>
            <p:cNvPr id="72710" name="Rectangle 8"/>
            <p:cNvSpPr>
              <a:spLocks noChangeAspect="1" noChangeArrowheads="1"/>
            </p:cNvSpPr>
            <p:nvPr/>
          </p:nvSpPr>
          <p:spPr bwMode="auto">
            <a:xfrm>
              <a:off x="2202" y="2244"/>
              <a:ext cx="1674" cy="194"/>
            </a:xfrm>
            <a:prstGeom prst="rect">
              <a:avLst/>
            </a:prstGeom>
            <a:solidFill>
              <a:srgbClr val="FFD7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Rectangle 9"/>
            <p:cNvSpPr>
              <a:spLocks noChangeAspect="1" noChangeArrowheads="1"/>
            </p:cNvSpPr>
            <p:nvPr/>
          </p:nvSpPr>
          <p:spPr bwMode="auto">
            <a:xfrm>
              <a:off x="2210" y="2516"/>
              <a:ext cx="1550" cy="194"/>
            </a:xfrm>
            <a:prstGeom prst="rect">
              <a:avLst/>
            </a:prstGeom>
            <a:solidFill>
              <a:srgbClr val="FFD7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Text Box 10"/>
            <p:cNvSpPr txBox="1">
              <a:spLocks noChangeAspect="1" noChangeArrowheads="1"/>
            </p:cNvSpPr>
            <p:nvPr/>
          </p:nvSpPr>
          <p:spPr bwMode="auto">
            <a:xfrm>
              <a:off x="2155" y="2035"/>
              <a:ext cx="17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Palatino Linotype" pitchFamily="18" charset="0"/>
                </a:rPr>
                <a:t>0    10    20    30    40    50</a:t>
              </a:r>
            </a:p>
          </p:txBody>
        </p:sp>
        <p:sp>
          <p:nvSpPr>
            <p:cNvPr id="72713" name="Text Box 11"/>
            <p:cNvSpPr txBox="1">
              <a:spLocks noChangeAspect="1" noChangeArrowheads="1"/>
            </p:cNvSpPr>
            <p:nvPr/>
          </p:nvSpPr>
          <p:spPr bwMode="auto">
            <a:xfrm>
              <a:off x="1430" y="2265"/>
              <a:ext cx="7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latin typeface="Palatino Linotype" pitchFamily="18" charset="0"/>
                </a:rPr>
                <a:t>Identical</a:t>
              </a:r>
            </a:p>
          </p:txBody>
        </p:sp>
        <p:sp>
          <p:nvSpPr>
            <p:cNvPr id="72714" name="Text Box 12"/>
            <p:cNvSpPr txBox="1">
              <a:spLocks noChangeAspect="1" noChangeArrowheads="1"/>
            </p:cNvSpPr>
            <p:nvPr/>
          </p:nvSpPr>
          <p:spPr bwMode="auto">
            <a:xfrm>
              <a:off x="1139" y="2517"/>
              <a:ext cx="10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latin typeface="Palatino Linotype" pitchFamily="18" charset="0"/>
                </a:rPr>
                <a:t>Both parents</a:t>
              </a:r>
            </a:p>
          </p:txBody>
        </p:sp>
        <p:sp>
          <p:nvSpPr>
            <p:cNvPr id="72715" name="Rectangle 13"/>
            <p:cNvSpPr>
              <a:spLocks noChangeAspect="1" noChangeArrowheads="1"/>
            </p:cNvSpPr>
            <p:nvPr/>
          </p:nvSpPr>
          <p:spPr bwMode="auto">
            <a:xfrm>
              <a:off x="2210" y="2787"/>
              <a:ext cx="543" cy="194"/>
            </a:xfrm>
            <a:prstGeom prst="rect">
              <a:avLst/>
            </a:prstGeom>
            <a:solidFill>
              <a:srgbClr val="FFD7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Text Box 14"/>
            <p:cNvSpPr txBox="1">
              <a:spLocks noChangeAspect="1" noChangeArrowheads="1"/>
            </p:cNvSpPr>
            <p:nvPr/>
          </p:nvSpPr>
          <p:spPr bwMode="auto">
            <a:xfrm>
              <a:off x="1403" y="2781"/>
              <a:ext cx="7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latin typeface="Palatino Linotype" pitchFamily="18" charset="0"/>
                </a:rPr>
                <a:t>Fraternal</a:t>
              </a:r>
            </a:p>
          </p:txBody>
        </p:sp>
        <p:sp>
          <p:nvSpPr>
            <p:cNvPr id="72717" name="Rectangle 15"/>
            <p:cNvSpPr>
              <a:spLocks noChangeAspect="1" noChangeArrowheads="1"/>
            </p:cNvSpPr>
            <p:nvPr/>
          </p:nvSpPr>
          <p:spPr bwMode="auto">
            <a:xfrm>
              <a:off x="2210" y="3058"/>
              <a:ext cx="388" cy="194"/>
            </a:xfrm>
            <a:prstGeom prst="rect">
              <a:avLst/>
            </a:prstGeom>
            <a:solidFill>
              <a:srgbClr val="FFD7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Text Box 16"/>
            <p:cNvSpPr txBox="1">
              <a:spLocks noChangeAspect="1" noChangeArrowheads="1"/>
            </p:cNvSpPr>
            <p:nvPr/>
          </p:nvSpPr>
          <p:spPr bwMode="auto">
            <a:xfrm>
              <a:off x="1262" y="3060"/>
              <a:ext cx="9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latin typeface="Palatino Linotype" pitchFamily="18" charset="0"/>
                </a:rPr>
                <a:t>One parent</a:t>
              </a:r>
            </a:p>
          </p:txBody>
        </p:sp>
        <p:sp>
          <p:nvSpPr>
            <p:cNvPr id="72719" name="Rectangle 17"/>
            <p:cNvSpPr>
              <a:spLocks noChangeAspect="1" noChangeArrowheads="1"/>
            </p:cNvSpPr>
            <p:nvPr/>
          </p:nvSpPr>
          <p:spPr bwMode="auto">
            <a:xfrm>
              <a:off x="2213" y="3330"/>
              <a:ext cx="268" cy="194"/>
            </a:xfrm>
            <a:prstGeom prst="rect">
              <a:avLst/>
            </a:prstGeom>
            <a:solidFill>
              <a:srgbClr val="FFD7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Text Box 18"/>
            <p:cNvSpPr txBox="1">
              <a:spLocks noChangeAspect="1" noChangeArrowheads="1"/>
            </p:cNvSpPr>
            <p:nvPr/>
          </p:nvSpPr>
          <p:spPr bwMode="auto">
            <a:xfrm>
              <a:off x="1556" y="3324"/>
              <a:ext cx="6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latin typeface="Palatino Linotype" pitchFamily="18" charset="0"/>
                </a:rPr>
                <a:t>Sibling</a:t>
              </a:r>
            </a:p>
          </p:txBody>
        </p:sp>
        <p:sp>
          <p:nvSpPr>
            <p:cNvPr id="72721" name="Rectangle 19"/>
            <p:cNvSpPr>
              <a:spLocks noChangeAspect="1" noChangeArrowheads="1"/>
            </p:cNvSpPr>
            <p:nvPr/>
          </p:nvSpPr>
          <p:spPr bwMode="auto">
            <a:xfrm>
              <a:off x="2211" y="3601"/>
              <a:ext cx="154" cy="194"/>
            </a:xfrm>
            <a:prstGeom prst="rect">
              <a:avLst/>
            </a:prstGeom>
            <a:solidFill>
              <a:srgbClr val="FFD7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Text Box 20"/>
            <p:cNvSpPr txBox="1">
              <a:spLocks noChangeAspect="1" noChangeArrowheads="1"/>
            </p:cNvSpPr>
            <p:nvPr/>
          </p:nvSpPr>
          <p:spPr bwMode="auto">
            <a:xfrm>
              <a:off x="859" y="3595"/>
              <a:ext cx="1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latin typeface="Palatino Linotype" pitchFamily="18" charset="0"/>
                </a:rPr>
                <a:t>Nephew or niece</a:t>
              </a:r>
            </a:p>
          </p:txBody>
        </p:sp>
        <p:sp>
          <p:nvSpPr>
            <p:cNvPr id="72723" name="Rectangle 21"/>
            <p:cNvSpPr>
              <a:spLocks noChangeAspect="1" noChangeArrowheads="1"/>
            </p:cNvSpPr>
            <p:nvPr/>
          </p:nvSpPr>
          <p:spPr bwMode="auto">
            <a:xfrm>
              <a:off x="2211" y="3855"/>
              <a:ext cx="38" cy="193"/>
            </a:xfrm>
            <a:prstGeom prst="rect">
              <a:avLst/>
            </a:prstGeom>
            <a:solidFill>
              <a:srgbClr val="FFD7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4" name="Text Box 22"/>
            <p:cNvSpPr txBox="1">
              <a:spLocks noChangeAspect="1" noChangeArrowheads="1"/>
            </p:cNvSpPr>
            <p:nvPr/>
          </p:nvSpPr>
          <p:spPr bwMode="auto">
            <a:xfrm>
              <a:off x="1344" y="3846"/>
              <a:ext cx="8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latin typeface="Palatino Linotype" pitchFamily="18" charset="0"/>
                </a:rPr>
                <a:t>Unrelated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1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E65FEF-DC02-48AF-A098-F713618A9EE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Genetic Factors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295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The following shows the prevalence of schizophrenia in identical twins as seen in different countries.</a:t>
            </a:r>
          </a:p>
        </p:txBody>
      </p:sp>
      <p:pic>
        <p:nvPicPr>
          <p:cNvPr id="73733" name="Picture 4" descr="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4913" y="3200400"/>
            <a:ext cx="6705600" cy="3249613"/>
          </a:xfrm>
          <a:noFill/>
        </p:spPr>
      </p:pic>
    </p:spTree>
    <p:extLst>
      <p:ext uri="{BB962C8B-B14F-4D97-AF65-F5344CB8AC3E}">
        <p14:creationId xmlns:p14="http://schemas.microsoft.com/office/powerpoint/2010/main" val="221483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BFC75-041F-4F32-BD26-76F2D3B63FE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Psychological Factors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828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Psychological and environmental factors can trigger schizophrenia if the individual is genetically predisposed (Nicols &amp; Gottesman, 1983).</a:t>
            </a:r>
          </a:p>
        </p:txBody>
      </p:sp>
      <p:pic>
        <p:nvPicPr>
          <p:cNvPr id="74757" name="Picture 19" descr="MyersPsy8e_16UN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3463925"/>
            <a:ext cx="3290887" cy="2841625"/>
          </a:xfrm>
          <a:noFill/>
        </p:spPr>
      </p:pic>
      <p:sp>
        <p:nvSpPr>
          <p:cNvPr id="74758" name="Text Box 21"/>
          <p:cNvSpPr txBox="1">
            <a:spLocks noChangeArrowheads="1"/>
          </p:cNvSpPr>
          <p:nvPr/>
        </p:nvSpPr>
        <p:spPr bwMode="auto">
          <a:xfrm>
            <a:off x="1657350" y="6308725"/>
            <a:ext cx="178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Palatino Linotype" pitchFamily="18" charset="0"/>
              </a:rPr>
              <a:t>Genain Sisters</a:t>
            </a:r>
          </a:p>
        </p:txBody>
      </p:sp>
      <p:sp>
        <p:nvSpPr>
          <p:cNvPr id="74759" name="Text Box 22"/>
          <p:cNvSpPr txBox="1">
            <a:spLocks noChangeArrowheads="1"/>
          </p:cNvSpPr>
          <p:nvPr/>
        </p:nvSpPr>
        <p:spPr bwMode="auto">
          <a:xfrm>
            <a:off x="4419600" y="3463925"/>
            <a:ext cx="449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Palatino Linotype" pitchFamily="18" charset="0"/>
              </a:rPr>
              <a:t>The genetically identical Genain</a:t>
            </a:r>
          </a:p>
          <a:p>
            <a:pPr algn="ctr"/>
            <a:r>
              <a:rPr lang="en-US">
                <a:latin typeface="Palatino Linotype" pitchFamily="18" charset="0"/>
              </a:rPr>
              <a:t>sisters suffer from schizophrenia. Two more than others, thus there are contributing environmental factors.</a:t>
            </a:r>
          </a:p>
        </p:txBody>
      </p:sp>
      <p:sp>
        <p:nvSpPr>
          <p:cNvPr id="74760" name="Text Box 23"/>
          <p:cNvSpPr txBox="1">
            <a:spLocks noChangeArrowheads="1"/>
          </p:cNvSpPr>
          <p:nvPr/>
        </p:nvSpPr>
        <p:spPr bwMode="auto">
          <a:xfrm rot="5400000">
            <a:off x="3589337" y="5478463"/>
            <a:ext cx="1431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Courtesy of Genain Family</a:t>
            </a:r>
          </a:p>
        </p:txBody>
      </p:sp>
    </p:spTree>
    <p:extLst>
      <p:ext uri="{BB962C8B-B14F-4D97-AF65-F5344CB8AC3E}">
        <p14:creationId xmlns:p14="http://schemas.microsoft.com/office/powerpoint/2010/main" val="15470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221FF-B01D-4CBD-A41F-5A261758D8E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Warning Signs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685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Early warning signs of schizophrenia include:</a:t>
            </a:r>
          </a:p>
        </p:txBody>
      </p:sp>
      <p:sp>
        <p:nvSpPr>
          <p:cNvPr id="1142820" name="Rectangle 36"/>
          <p:cNvSpPr>
            <a:spLocks noChangeArrowheads="1"/>
          </p:cNvSpPr>
          <p:nvPr/>
        </p:nvSpPr>
        <p:spPr bwMode="auto">
          <a:xfrm>
            <a:off x="1603375" y="3005138"/>
            <a:ext cx="6426200" cy="8382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Palatino Linotype" pitchFamily="18" charset="0"/>
              </a:rPr>
              <a:t>Birth complications, oxygen deprivation and low-birth weight. </a:t>
            </a:r>
            <a:endParaRPr lang="en-US">
              <a:latin typeface="Palatino Linotype" pitchFamily="18" charset="0"/>
            </a:endParaRPr>
          </a:p>
        </p:txBody>
      </p:sp>
      <p:sp>
        <p:nvSpPr>
          <p:cNvPr id="1142818" name="Rectangle 34"/>
          <p:cNvSpPr>
            <a:spLocks noChangeArrowheads="1"/>
          </p:cNvSpPr>
          <p:nvPr/>
        </p:nvSpPr>
        <p:spPr bwMode="auto">
          <a:xfrm>
            <a:off x="1081088" y="3005138"/>
            <a:ext cx="522287" cy="8382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2.</a:t>
            </a:r>
          </a:p>
        </p:txBody>
      </p:sp>
      <p:sp>
        <p:nvSpPr>
          <p:cNvPr id="1142815" name="Rectangle 31"/>
          <p:cNvSpPr>
            <a:spLocks noChangeArrowheads="1"/>
          </p:cNvSpPr>
          <p:nvPr/>
        </p:nvSpPr>
        <p:spPr bwMode="auto">
          <a:xfrm>
            <a:off x="1603375" y="3886200"/>
            <a:ext cx="6426200" cy="820738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Palatino Linotype" pitchFamily="18" charset="0"/>
              </a:rPr>
              <a:t>Short attention span and poor muscle coordination.</a:t>
            </a:r>
          </a:p>
        </p:txBody>
      </p:sp>
      <p:sp>
        <p:nvSpPr>
          <p:cNvPr id="1142813" name="Rectangle 29"/>
          <p:cNvSpPr>
            <a:spLocks noChangeArrowheads="1"/>
          </p:cNvSpPr>
          <p:nvPr/>
        </p:nvSpPr>
        <p:spPr bwMode="auto">
          <a:xfrm>
            <a:off x="1081088" y="3886200"/>
            <a:ext cx="522287" cy="820738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3.</a:t>
            </a:r>
          </a:p>
        </p:txBody>
      </p:sp>
      <p:sp>
        <p:nvSpPr>
          <p:cNvPr id="1142801" name="Rectangle 17"/>
          <p:cNvSpPr>
            <a:spLocks noChangeArrowheads="1"/>
          </p:cNvSpPr>
          <p:nvPr/>
        </p:nvSpPr>
        <p:spPr bwMode="auto">
          <a:xfrm>
            <a:off x="1603375" y="5843588"/>
            <a:ext cx="6426200" cy="4572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Palatino Linotype" pitchFamily="18" charset="0"/>
              </a:rPr>
              <a:t>Poor peer relations and solo play.</a:t>
            </a:r>
          </a:p>
        </p:txBody>
      </p:sp>
      <p:sp>
        <p:nvSpPr>
          <p:cNvPr id="1142800" name="Rectangle 16"/>
          <p:cNvSpPr>
            <a:spLocks noChangeArrowheads="1"/>
          </p:cNvSpPr>
          <p:nvPr/>
        </p:nvSpPr>
        <p:spPr bwMode="auto">
          <a:xfrm>
            <a:off x="1081088" y="5843588"/>
            <a:ext cx="522287" cy="4572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6.</a:t>
            </a:r>
          </a:p>
        </p:txBody>
      </p:sp>
      <p:sp>
        <p:nvSpPr>
          <p:cNvPr id="1142799" name="Rectangle 15"/>
          <p:cNvSpPr>
            <a:spLocks noChangeArrowheads="1"/>
          </p:cNvSpPr>
          <p:nvPr/>
        </p:nvSpPr>
        <p:spPr bwMode="auto">
          <a:xfrm>
            <a:off x="1603375" y="5343525"/>
            <a:ext cx="6426200" cy="4572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Emotional unpredictability.</a:t>
            </a:r>
          </a:p>
        </p:txBody>
      </p:sp>
      <p:sp>
        <p:nvSpPr>
          <p:cNvPr id="1142798" name="Rectangle 14"/>
          <p:cNvSpPr>
            <a:spLocks noChangeArrowheads="1"/>
          </p:cNvSpPr>
          <p:nvPr/>
        </p:nvSpPr>
        <p:spPr bwMode="auto">
          <a:xfrm>
            <a:off x="1081088" y="5343525"/>
            <a:ext cx="522287" cy="4572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5.</a:t>
            </a:r>
          </a:p>
        </p:txBody>
      </p:sp>
      <p:sp>
        <p:nvSpPr>
          <p:cNvPr id="1142797" name="Rectangle 13"/>
          <p:cNvSpPr>
            <a:spLocks noChangeArrowheads="1"/>
          </p:cNvSpPr>
          <p:nvPr/>
        </p:nvSpPr>
        <p:spPr bwMode="auto">
          <a:xfrm>
            <a:off x="1603375" y="4749800"/>
            <a:ext cx="6426200" cy="550863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Palatino Linotype" pitchFamily="18" charset="0"/>
              </a:rPr>
              <a:t>Disruptive and withdrawn behavior.</a:t>
            </a:r>
          </a:p>
        </p:txBody>
      </p:sp>
      <p:sp>
        <p:nvSpPr>
          <p:cNvPr id="1142796" name="Rectangle 12"/>
          <p:cNvSpPr>
            <a:spLocks noChangeArrowheads="1"/>
          </p:cNvSpPr>
          <p:nvPr/>
        </p:nvSpPr>
        <p:spPr bwMode="auto">
          <a:xfrm>
            <a:off x="1081088" y="4749800"/>
            <a:ext cx="522287" cy="550863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4.</a:t>
            </a:r>
          </a:p>
        </p:txBody>
      </p:sp>
      <p:sp>
        <p:nvSpPr>
          <p:cNvPr id="1142795" name="Rectangle 11"/>
          <p:cNvSpPr>
            <a:spLocks noChangeArrowheads="1"/>
          </p:cNvSpPr>
          <p:nvPr/>
        </p:nvSpPr>
        <p:spPr bwMode="auto">
          <a:xfrm>
            <a:off x="1603375" y="2438400"/>
            <a:ext cx="6426200" cy="5334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Palatino Linotype" pitchFamily="18" charset="0"/>
              </a:rPr>
              <a:t>A mother’s long lasting schizophrenia.</a:t>
            </a:r>
            <a:endParaRPr lang="en-US">
              <a:latin typeface="Palatino Linotype" pitchFamily="18" charset="0"/>
            </a:endParaRPr>
          </a:p>
        </p:txBody>
      </p:sp>
      <p:sp>
        <p:nvSpPr>
          <p:cNvPr id="1142794" name="Rectangle 10"/>
          <p:cNvSpPr>
            <a:spLocks noChangeArrowheads="1"/>
          </p:cNvSpPr>
          <p:nvPr/>
        </p:nvSpPr>
        <p:spPr bwMode="auto">
          <a:xfrm>
            <a:off x="1081088" y="2438400"/>
            <a:ext cx="522287" cy="533400"/>
          </a:xfrm>
          <a:prstGeom prst="rect">
            <a:avLst/>
          </a:prstGeom>
          <a:solidFill>
            <a:srgbClr val="ADD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latin typeface="Palatino Linotype" pitchFamily="18" charset="0"/>
              </a:rPr>
              <a:t>1.</a:t>
            </a:r>
          </a:p>
        </p:txBody>
      </p:sp>
      <p:sp>
        <p:nvSpPr>
          <p:cNvPr id="75793" name="Line 18"/>
          <p:cNvSpPr>
            <a:spLocks noChangeShapeType="1"/>
          </p:cNvSpPr>
          <p:nvPr/>
        </p:nvSpPr>
        <p:spPr bwMode="auto">
          <a:xfrm>
            <a:off x="1081088" y="2514600"/>
            <a:ext cx="52228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4" name="Line 22"/>
          <p:cNvSpPr>
            <a:spLocks noChangeShapeType="1"/>
          </p:cNvSpPr>
          <p:nvPr/>
        </p:nvSpPr>
        <p:spPr bwMode="auto">
          <a:xfrm>
            <a:off x="1081088" y="6172200"/>
            <a:ext cx="52228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>
            <a:off x="1081088" y="2514600"/>
            <a:ext cx="0" cy="5334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6" name="Line 25"/>
          <p:cNvSpPr>
            <a:spLocks noChangeShapeType="1"/>
          </p:cNvSpPr>
          <p:nvPr/>
        </p:nvSpPr>
        <p:spPr bwMode="auto">
          <a:xfrm>
            <a:off x="8029575" y="2514600"/>
            <a:ext cx="0" cy="5334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55"/>
          <p:cNvSpPr>
            <a:spLocks noChangeShapeType="1"/>
          </p:cNvSpPr>
          <p:nvPr/>
        </p:nvSpPr>
        <p:spPr bwMode="auto">
          <a:xfrm>
            <a:off x="1603375" y="2514600"/>
            <a:ext cx="64262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8" name="Line 56"/>
          <p:cNvSpPr>
            <a:spLocks noChangeShapeType="1"/>
          </p:cNvSpPr>
          <p:nvPr/>
        </p:nvSpPr>
        <p:spPr bwMode="auto">
          <a:xfrm>
            <a:off x="1081088" y="3048000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9" name="Line 58"/>
          <p:cNvSpPr>
            <a:spLocks noChangeShapeType="1"/>
          </p:cNvSpPr>
          <p:nvPr/>
        </p:nvSpPr>
        <p:spPr bwMode="auto">
          <a:xfrm>
            <a:off x="8029575" y="3048000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0" name="Line 60"/>
          <p:cNvSpPr>
            <a:spLocks noChangeShapeType="1"/>
          </p:cNvSpPr>
          <p:nvPr/>
        </p:nvSpPr>
        <p:spPr bwMode="auto">
          <a:xfrm>
            <a:off x="1081088" y="3886200"/>
            <a:ext cx="0" cy="8207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1" name="Line 62"/>
          <p:cNvSpPr>
            <a:spLocks noChangeShapeType="1"/>
          </p:cNvSpPr>
          <p:nvPr/>
        </p:nvSpPr>
        <p:spPr bwMode="auto">
          <a:xfrm>
            <a:off x="8029575" y="3886200"/>
            <a:ext cx="0" cy="8207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2" name="Line 64"/>
          <p:cNvSpPr>
            <a:spLocks noChangeShapeType="1"/>
          </p:cNvSpPr>
          <p:nvPr/>
        </p:nvSpPr>
        <p:spPr bwMode="auto">
          <a:xfrm>
            <a:off x="1081088" y="4706938"/>
            <a:ext cx="0" cy="5508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3" name="Line 66"/>
          <p:cNvSpPr>
            <a:spLocks noChangeShapeType="1"/>
          </p:cNvSpPr>
          <p:nvPr/>
        </p:nvSpPr>
        <p:spPr bwMode="auto">
          <a:xfrm>
            <a:off x="8029575" y="4706938"/>
            <a:ext cx="0" cy="5508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4" name="Line 68"/>
          <p:cNvSpPr>
            <a:spLocks noChangeShapeType="1"/>
          </p:cNvSpPr>
          <p:nvPr/>
        </p:nvSpPr>
        <p:spPr bwMode="auto">
          <a:xfrm>
            <a:off x="1081088" y="5257800"/>
            <a:ext cx="0" cy="457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5" name="Line 70"/>
          <p:cNvSpPr>
            <a:spLocks noChangeShapeType="1"/>
          </p:cNvSpPr>
          <p:nvPr/>
        </p:nvSpPr>
        <p:spPr bwMode="auto">
          <a:xfrm>
            <a:off x="8029575" y="5257800"/>
            <a:ext cx="0" cy="457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6" name="Line 72"/>
          <p:cNvSpPr>
            <a:spLocks noChangeShapeType="1"/>
          </p:cNvSpPr>
          <p:nvPr/>
        </p:nvSpPr>
        <p:spPr bwMode="auto">
          <a:xfrm>
            <a:off x="1081088" y="5715000"/>
            <a:ext cx="0" cy="457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7" name="Line 74"/>
          <p:cNvSpPr>
            <a:spLocks noChangeShapeType="1"/>
          </p:cNvSpPr>
          <p:nvPr/>
        </p:nvSpPr>
        <p:spPr bwMode="auto">
          <a:xfrm>
            <a:off x="8029575" y="5715000"/>
            <a:ext cx="0" cy="457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8" name="Line 76"/>
          <p:cNvSpPr>
            <a:spLocks noChangeShapeType="1"/>
          </p:cNvSpPr>
          <p:nvPr/>
        </p:nvSpPr>
        <p:spPr bwMode="auto">
          <a:xfrm>
            <a:off x="1603375" y="6172200"/>
            <a:ext cx="64262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hlinkClick r:id="rId3"/>
          </p:cNvPr>
          <p:cNvSpPr txBox="1"/>
          <p:nvPr/>
        </p:nvSpPr>
        <p:spPr>
          <a:xfrm>
            <a:off x="3048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4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4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4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4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4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4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4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820" grpId="0" animBg="1"/>
      <p:bldP spid="1142818" grpId="0" animBg="1"/>
      <p:bldP spid="1142815" grpId="0" animBg="1"/>
      <p:bldP spid="1142813" grpId="0" animBg="1"/>
      <p:bldP spid="1142801" grpId="0" animBg="1"/>
      <p:bldP spid="1142800" grpId="0" animBg="1"/>
      <p:bldP spid="1142799" grpId="0" animBg="1"/>
      <p:bldP spid="1142798" grpId="0" animBg="1"/>
      <p:bldP spid="1142797" grpId="0" animBg="1"/>
      <p:bldP spid="1142796" grpId="0" animBg="1"/>
      <p:bldP spid="1142795" grpId="0" animBg="1"/>
      <p:bldP spid="11427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07655F-D966-4F0B-BCD4-07F1CFA39D8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latin typeface="Palatino Linotype" pitchFamily="18" charset="0"/>
              </a:rPr>
              <a:t>Symptoms of Schizophrenia</a:t>
            </a:r>
            <a:endParaRPr lang="en-US" sz="400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93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1513" y="1419225"/>
            <a:ext cx="7772400" cy="1247775"/>
          </a:xfrm>
          <a:noFill/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smtClean="0">
                <a:latin typeface="Palatino Linotype" pitchFamily="18" charset="0"/>
              </a:rPr>
              <a:t>The literal translation is “split mind.” A group of severe disorders characterized by the following:</a:t>
            </a:r>
            <a:endParaRPr lang="en-US" sz="2800" smtClean="0">
              <a:latin typeface="Palatino Linotype" pitchFamily="18" charset="0"/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1919288" y="2971800"/>
            <a:ext cx="52832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800">
                <a:latin typeface="Palatino Linotype" pitchFamily="18" charset="0"/>
              </a:rPr>
              <a:t>Disorganized and delusional thinking.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800">
                <a:latin typeface="Palatino Linotype" pitchFamily="18" charset="0"/>
              </a:rPr>
              <a:t>Disturbed perceptions. 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800">
                <a:latin typeface="Palatino Linotype" pitchFamily="18" charset="0"/>
              </a:rPr>
              <a:t>Inappropriate emotions and actions.</a:t>
            </a:r>
            <a:endParaRPr lang="en-US" sz="280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22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5C7F19-08C0-4BA3-95C6-6EF82D84815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671513" y="4510088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Other forms of delusions include, delusions of persecution (“someone is following me”) or grandeur (“I am a king”).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Disorganized &amp; Delusional Thinking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671513" y="16002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Palatino Linotype" pitchFamily="18" charset="0"/>
              </a:rPr>
              <a:t>This morning when I was at Hillside [Hospital], I was making a movie. I was surrounded by movie stars … I’m Marry Poppins. Is this room painted blue to get me upset? My grandmother died four weeks after my eighteenth birthday.”</a:t>
            </a:r>
          </a:p>
        </p:txBody>
      </p:sp>
      <p:sp>
        <p:nvSpPr>
          <p:cNvPr id="1010697" name="Rectangle 9"/>
          <p:cNvSpPr>
            <a:spLocks noChangeArrowheads="1"/>
          </p:cNvSpPr>
          <p:nvPr/>
        </p:nvSpPr>
        <p:spPr bwMode="auto">
          <a:xfrm>
            <a:off x="671513" y="4529138"/>
            <a:ext cx="7772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This monologue illustrates fragmented, bizarre thinking with distorted beliefs called </a:t>
            </a:r>
            <a:r>
              <a:rPr lang="en-US" altLang="en-US" sz="2800">
                <a:solidFill>
                  <a:srgbClr val="0000FF"/>
                </a:solidFill>
                <a:latin typeface="Palatino Linotype" pitchFamily="18" charset="0"/>
              </a:rPr>
              <a:t>delusions</a:t>
            </a:r>
            <a:r>
              <a:rPr lang="en-US" altLang="en-US" sz="2800">
                <a:latin typeface="Palatino Linotype" pitchFamily="18" charset="0"/>
              </a:rPr>
              <a:t> (“I’m Mary Poppins”).</a:t>
            </a:r>
          </a:p>
        </p:txBody>
      </p:sp>
      <p:pic>
        <p:nvPicPr>
          <p:cNvPr id="8" name="Picture 8" descr="cop_chasing_prisoner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14600"/>
            <a:ext cx="1447799" cy="2232289"/>
          </a:xfrm>
          <a:prstGeom prst="rect">
            <a:avLst/>
          </a:prstGeom>
          <a:noFill/>
        </p:spPr>
      </p:pic>
      <p:pic>
        <p:nvPicPr>
          <p:cNvPr id="9" name="Picture 6" descr="jesus_walking_on_water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90800"/>
            <a:ext cx="2514600" cy="188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19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10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156AF-813B-461A-B769-9EFB3A7B0C2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Disorganized &amp; Delusional Thinking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6002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dirty="0" smtClean="0">
                <a:latin typeface="Palatino Linotype" pitchFamily="18" charset="0"/>
              </a:rPr>
              <a:t>Many psychologists believe disorganized thoughts occur because of </a:t>
            </a:r>
            <a:r>
              <a:rPr lang="en-US" altLang="en-US" sz="2800" dirty="0" smtClean="0">
                <a:solidFill>
                  <a:srgbClr val="0000FF"/>
                </a:solidFill>
                <a:latin typeface="Palatino Linotype" pitchFamily="18" charset="0"/>
              </a:rPr>
              <a:t>selective attention</a:t>
            </a:r>
            <a:r>
              <a:rPr lang="en-US" altLang="en-US" sz="2800" dirty="0" smtClean="0">
                <a:latin typeface="Palatino Linotype" pitchFamily="18" charset="0"/>
              </a:rPr>
              <a:t> failure (fragmented and bizarre thoughts).  They cannot filter out information.</a:t>
            </a:r>
          </a:p>
        </p:txBody>
      </p:sp>
      <p:pic>
        <p:nvPicPr>
          <p:cNvPr id="5" name="Picture 7" descr="schizfr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3124200"/>
            <a:ext cx="8096233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928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7654F4-DD20-4BAA-A4AD-1D8A0C8EF1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Disturbed Perceptions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86687" cy="1828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smtClean="0">
                <a:latin typeface="Palatino Linotype" pitchFamily="18" charset="0"/>
              </a:rPr>
              <a:t>A schizophrenic person may perceive things that are not there (</a:t>
            </a:r>
            <a:r>
              <a:rPr lang="en-US" altLang="en-US" sz="2800" smtClean="0">
                <a:solidFill>
                  <a:srgbClr val="0000FF"/>
                </a:solidFill>
                <a:latin typeface="Palatino Linotype" pitchFamily="18" charset="0"/>
              </a:rPr>
              <a:t>hallucinations</a:t>
            </a:r>
            <a:r>
              <a:rPr lang="en-US" altLang="en-US" sz="2800" smtClean="0">
                <a:latin typeface="Palatino Linotype" pitchFamily="18" charset="0"/>
              </a:rPr>
              <a:t>). Frequently such hallucinations are auditory and lesser visual, somatosensory, olfactory, or gustatory.</a:t>
            </a:r>
          </a:p>
        </p:txBody>
      </p:sp>
      <p:pic>
        <p:nvPicPr>
          <p:cNvPr id="62469" name="Picture 4" descr="MyersPsy8e_16UN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3513" y="3429000"/>
            <a:ext cx="6248400" cy="2957513"/>
          </a:xfrm>
          <a:noFill/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 rot="5400000">
            <a:off x="6369050" y="4875213"/>
            <a:ext cx="28241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L. Berthold, </a:t>
            </a:r>
            <a:r>
              <a:rPr lang="en-US" sz="700" i="1"/>
              <a:t>Untitled.</a:t>
            </a:r>
            <a:r>
              <a:rPr lang="en-US" sz="700"/>
              <a:t> The Prinzhorn Collection, University of Heidelberg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 rot="5400000">
            <a:off x="3802856" y="4890294"/>
            <a:ext cx="3121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August Natter, </a:t>
            </a:r>
            <a:r>
              <a:rPr lang="en-US" sz="700" i="1"/>
              <a:t>Witches Head.</a:t>
            </a:r>
            <a:r>
              <a:rPr lang="en-US" sz="700"/>
              <a:t> The Prinzhorn Collection, University of Heidelberg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 rot="5400000">
            <a:off x="-73025" y="4891088"/>
            <a:ext cx="2806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/>
              <a:t>Photos of paintings by Krannert Museum, University of Illinois at Urbana-Champaign</a:t>
            </a:r>
          </a:p>
        </p:txBody>
      </p:sp>
    </p:spTree>
    <p:extLst>
      <p:ext uri="{BB962C8B-B14F-4D97-AF65-F5344CB8AC3E}">
        <p14:creationId xmlns:p14="http://schemas.microsoft.com/office/powerpoint/2010/main" val="1621232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73C909-DBC2-45F6-8794-3B5E7564A26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Inappropriate Emotions &amp; Actions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3" y="1600200"/>
            <a:ext cx="7772400" cy="1536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smtClean="0">
                <a:latin typeface="Palatino Linotype" pitchFamily="18" charset="0"/>
              </a:rPr>
              <a:t>A schizophrenic person may laugh at the news of someone dying or show no emotion at all (</a:t>
            </a:r>
            <a:r>
              <a:rPr lang="en-US" altLang="en-US" sz="2800" smtClean="0">
                <a:solidFill>
                  <a:srgbClr val="0000FF"/>
                </a:solidFill>
                <a:latin typeface="Palatino Linotype" pitchFamily="18" charset="0"/>
              </a:rPr>
              <a:t>apathy</a:t>
            </a:r>
            <a:r>
              <a:rPr lang="en-US" altLang="en-US" sz="2800" smtClean="0">
                <a:latin typeface="Palatino Linotype" pitchFamily="18" charset="0"/>
              </a:rPr>
              <a:t>).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671513" y="4025900"/>
            <a:ext cx="7772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Patients with schizophrenia may continually rub an arm, rock a chair, or remain motionless for hours (</a:t>
            </a:r>
            <a:r>
              <a:rPr lang="en-US" altLang="en-US" sz="2800">
                <a:solidFill>
                  <a:srgbClr val="0000FF"/>
                </a:solidFill>
                <a:latin typeface="Palatino Linotype" pitchFamily="18" charset="0"/>
              </a:rPr>
              <a:t>catatonia</a:t>
            </a:r>
            <a:r>
              <a:rPr lang="en-US" altLang="en-US" sz="2800">
                <a:latin typeface="Palatino Linotype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7534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AA325-0289-49C9-A33E-07E820C735B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Positive and Negative Symptoms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828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Schizophrenics have inappropriate symptoms (hallucinations, disorganized thinking, deluded ways) that are not present in normal individuals (</a:t>
            </a: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positive symptoms</a:t>
            </a: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).</a:t>
            </a:r>
          </a:p>
        </p:txBody>
      </p:sp>
      <p:sp>
        <p:nvSpPr>
          <p:cNvPr id="1160196" name="Rectangle 4"/>
          <p:cNvSpPr>
            <a:spLocks noChangeArrowheads="1"/>
          </p:cNvSpPr>
          <p:nvPr/>
        </p:nvSpPr>
        <p:spPr bwMode="auto">
          <a:xfrm>
            <a:off x="671513" y="3962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Schizophrenics also have an absence of appropriate symptoms (apathy, expressionless faces, rigid bodies) that are present in normal individuals (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negative symptoms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282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45D7A-6C73-4282-8C21-71326F10E77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Palatino Linotype" pitchFamily="18" charset="0"/>
              </a:rPr>
              <a:t>Chronic and Acute Schizophrenia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8288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When schizophrenia is slow to develop (</a:t>
            </a:r>
            <a:r>
              <a:rPr lang="en-US" sz="2800" smtClean="0">
                <a:solidFill>
                  <a:srgbClr val="0000FF"/>
                </a:solidFill>
                <a:latin typeface="Palatino Linotype" pitchFamily="18" charset="0"/>
              </a:rPr>
              <a:t>chronic/process</a:t>
            </a:r>
            <a:r>
              <a:rPr lang="en-US" sz="2800" smtClean="0">
                <a:solidFill>
                  <a:schemeClr val="tx2"/>
                </a:solidFill>
                <a:latin typeface="Palatino Linotype" pitchFamily="18" charset="0"/>
              </a:rPr>
              <a:t>) recovery is doubtful. Such schizophrenics usually display negative symptoms.</a:t>
            </a:r>
          </a:p>
        </p:txBody>
      </p:sp>
      <p:sp>
        <p:nvSpPr>
          <p:cNvPr id="1127428" name="Rectangle 4"/>
          <p:cNvSpPr>
            <a:spLocks noChangeArrowheads="1"/>
          </p:cNvSpPr>
          <p:nvPr/>
        </p:nvSpPr>
        <p:spPr bwMode="auto">
          <a:xfrm>
            <a:off x="671513" y="39624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When schizophrenia rapidly develops (</a:t>
            </a:r>
            <a:r>
              <a:rPr lang="en-US" sz="2800">
                <a:solidFill>
                  <a:srgbClr val="0000FF"/>
                </a:solidFill>
                <a:latin typeface="Palatino Linotype" pitchFamily="18" charset="0"/>
              </a:rPr>
              <a:t>acute/reactive</a:t>
            </a:r>
            <a:r>
              <a:rPr lang="en-US" sz="2800">
                <a:solidFill>
                  <a:schemeClr val="tx2"/>
                </a:solidFill>
                <a:latin typeface="Palatino Linotype" pitchFamily="18" charset="0"/>
              </a:rPr>
              <a:t>) recovery is better. Such schizophrenics usually show positive symptoms.</a:t>
            </a:r>
          </a:p>
        </p:txBody>
      </p:sp>
    </p:spTree>
    <p:extLst>
      <p:ext uri="{BB962C8B-B14F-4D97-AF65-F5344CB8AC3E}">
        <p14:creationId xmlns:p14="http://schemas.microsoft.com/office/powerpoint/2010/main" val="340703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966B0B-0610-430B-A7F1-4C7D8EE2038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Palatino Linotype" pitchFamily="18" charset="0"/>
              </a:rPr>
              <a:t>Subtypes of Schizophrenia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20574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  <a:latin typeface="Palatino Linotype" pitchFamily="18" charset="0"/>
              </a:rPr>
              <a:t>Schizophrenia is a cluster of disorders. These subtypes share some features, but there are other symptoms that differentiate these subtypes.</a:t>
            </a:r>
          </a:p>
        </p:txBody>
      </p:sp>
      <p:pic>
        <p:nvPicPr>
          <p:cNvPr id="24578" name="Picture 2" descr="http://www.lifetreeresearch.com/clinical-research/images/schizophren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05200"/>
            <a:ext cx="4819650" cy="298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6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Macintosh PowerPoint</Application>
  <PresentationFormat>On-screen Show (4:3)</PresentationFormat>
  <Paragraphs>120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Schizophrenia</vt:lpstr>
      <vt:lpstr>Symptoms of Schizophrenia</vt:lpstr>
      <vt:lpstr>Disorganized &amp; Delusional Thinking</vt:lpstr>
      <vt:lpstr>Disorganized &amp; Delusional Thinking</vt:lpstr>
      <vt:lpstr>Disturbed Perceptions</vt:lpstr>
      <vt:lpstr>Inappropriate Emotions &amp; Actions</vt:lpstr>
      <vt:lpstr>Positive and Negative Symptoms</vt:lpstr>
      <vt:lpstr>Chronic and Acute Schizophrenia</vt:lpstr>
      <vt:lpstr>Subtypes of Schizophrenia</vt:lpstr>
      <vt:lpstr>Subtypes</vt:lpstr>
      <vt:lpstr>Understanding Schizophrenia</vt:lpstr>
      <vt:lpstr>Abnormal Brain Activity</vt:lpstr>
      <vt:lpstr>Abnormal Brain Morphology</vt:lpstr>
      <vt:lpstr>Viral Infection</vt:lpstr>
      <vt:lpstr>Genetic Factors</vt:lpstr>
      <vt:lpstr>Genetic Factors</vt:lpstr>
      <vt:lpstr>Psychological Factors</vt:lpstr>
      <vt:lpstr>Warning Signs</vt:lpstr>
    </vt:vector>
  </TitlesOfParts>
  <Company>Darlington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Schizophrenia</dc:title>
  <dc:creator>Chris Allen</dc:creator>
  <cp:lastModifiedBy>Chris Allen</cp:lastModifiedBy>
  <cp:revision>1</cp:revision>
  <dcterms:created xsi:type="dcterms:W3CDTF">2015-03-25T23:26:05Z</dcterms:created>
  <dcterms:modified xsi:type="dcterms:W3CDTF">2015-03-25T23:26:41Z</dcterms:modified>
</cp:coreProperties>
</file>