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20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BB78F-0409-D94A-A665-16BB6C8D8C63}" type="datetimeFigureOut">
              <a:rPr lang="en-US" smtClean="0"/>
              <a:t>3/25/15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8F751-6C43-FF46-BF2F-9078D3189EE9}" type="slidenum">
              <a:rPr lang="en-US" smtClean="0"/>
              <a:t>‹#›</a:t>
            </a:fld>
            <a:endParaRPr lang="en-US"/>
          </a:p>
        </p:txBody>
      </p:sp>
    </p:spTree>
    <p:extLst>
      <p:ext uri="{BB962C8B-B14F-4D97-AF65-F5344CB8AC3E}">
        <p14:creationId xmlns:p14="http://schemas.microsoft.com/office/powerpoint/2010/main" val="3376425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3E734A-2567-864C-8F51-E029E4946DE4}" type="datetimeFigureOut">
              <a:rPr lang="en-US" smtClean="0"/>
              <a:t>3/25/15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183596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E734A-2567-864C-8F51-E029E4946DE4}" type="datetimeFigureOut">
              <a:rPr lang="en-US" smtClean="0"/>
              <a:t>3/25/15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374072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E734A-2567-864C-8F51-E029E4946DE4}" type="datetimeFigureOut">
              <a:rPr lang="en-US" smtClean="0"/>
              <a:t>3/25/15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2533795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59E773-7903-447A-B394-D2D9FD0D0D4F}" type="slidenum">
              <a:rPr lang="en-US"/>
              <a:pPr>
                <a:defRPr/>
              </a:pPr>
              <a:t>‹#›</a:t>
            </a:fld>
            <a:endParaRPr lang="en-US"/>
          </a:p>
        </p:txBody>
      </p:sp>
    </p:spTree>
    <p:extLst>
      <p:ext uri="{BB962C8B-B14F-4D97-AF65-F5344CB8AC3E}">
        <p14:creationId xmlns:p14="http://schemas.microsoft.com/office/powerpoint/2010/main" val="73069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E734A-2567-864C-8F51-E029E4946DE4}" type="datetimeFigureOut">
              <a:rPr lang="en-US" smtClean="0"/>
              <a:t>3/25/15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233546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E734A-2567-864C-8F51-E029E4946DE4}" type="datetimeFigureOut">
              <a:rPr lang="en-US" smtClean="0"/>
              <a:t>3/25/15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101357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3E734A-2567-864C-8F51-E029E4946DE4}" type="datetimeFigureOut">
              <a:rPr lang="en-US" smtClean="0"/>
              <a:t>3/25/15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122499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3E734A-2567-864C-8F51-E029E4946DE4}" type="datetimeFigureOut">
              <a:rPr lang="en-US" smtClean="0"/>
              <a:t>3/25/15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173653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3E734A-2567-864C-8F51-E029E4946DE4}" type="datetimeFigureOut">
              <a:rPr lang="en-US" smtClean="0"/>
              <a:t>3/25/15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296858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E734A-2567-864C-8F51-E029E4946DE4}" type="datetimeFigureOut">
              <a:rPr lang="en-US" smtClean="0"/>
              <a:t>3/25/15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139910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E734A-2567-864C-8F51-E029E4946DE4}" type="datetimeFigureOut">
              <a:rPr lang="en-US" smtClean="0"/>
              <a:t>3/25/15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406670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E734A-2567-864C-8F51-E029E4946DE4}" type="datetimeFigureOut">
              <a:rPr lang="en-US" smtClean="0"/>
              <a:t>3/25/15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CE66F-CE93-254C-B25E-841802AEFB76}" type="slidenum">
              <a:rPr lang="en-US" smtClean="0"/>
              <a:t>‹#›</a:t>
            </a:fld>
            <a:endParaRPr lang="en-US"/>
          </a:p>
        </p:txBody>
      </p:sp>
    </p:spTree>
    <p:extLst>
      <p:ext uri="{BB962C8B-B14F-4D97-AF65-F5344CB8AC3E}">
        <p14:creationId xmlns:p14="http://schemas.microsoft.com/office/powerpoint/2010/main" val="3976819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E734A-2567-864C-8F51-E029E4946DE4}" type="datetimeFigureOut">
              <a:rPr lang="en-US" smtClean="0"/>
              <a:t>3/25/15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CE66F-CE93-254C-B25E-841802AEFB76}" type="slidenum">
              <a:rPr lang="en-US" smtClean="0"/>
              <a:t>‹#›</a:t>
            </a:fld>
            <a:endParaRPr lang="en-US"/>
          </a:p>
        </p:txBody>
      </p:sp>
    </p:spTree>
    <p:extLst>
      <p:ext uri="{BB962C8B-B14F-4D97-AF65-F5344CB8AC3E}">
        <p14:creationId xmlns:p14="http://schemas.microsoft.com/office/powerpoint/2010/main" val="162022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81000"/>
            <a:ext cx="7772400" cy="1470025"/>
          </a:xfrm>
        </p:spPr>
        <p:txBody>
          <a:bodyPr/>
          <a:lstStyle/>
          <a:p>
            <a:r>
              <a:rPr lang="en-US">
                <a:latin typeface="Comic Sans MS" pitchFamily="66" charset="0"/>
              </a:rPr>
              <a:t>Personality Disorders</a:t>
            </a:r>
          </a:p>
        </p:txBody>
      </p:sp>
      <p:sp>
        <p:nvSpPr>
          <p:cNvPr id="2051" name="Rectangle 3"/>
          <p:cNvSpPr>
            <a:spLocks noGrp="1" noChangeArrowheads="1"/>
          </p:cNvSpPr>
          <p:nvPr>
            <p:ph type="subTitle" idx="1"/>
          </p:nvPr>
        </p:nvSpPr>
        <p:spPr>
          <a:xfrm>
            <a:off x="381000" y="4876800"/>
            <a:ext cx="8229600" cy="1752600"/>
          </a:xfrm>
        </p:spPr>
        <p:txBody>
          <a:bodyPr/>
          <a:lstStyle/>
          <a:p>
            <a:r>
              <a:rPr lang="en-US">
                <a:latin typeface="Comic Sans MS" pitchFamily="66" charset="0"/>
              </a:rPr>
              <a:t>Psychological disorders characterized by inflexible and enduring behavior patterns that impair social functioning.</a:t>
            </a:r>
          </a:p>
        </p:txBody>
      </p:sp>
      <p:pic>
        <p:nvPicPr>
          <p:cNvPr id="2054" name="Picture 6" descr="simp9"/>
          <p:cNvPicPr>
            <a:picLocks noChangeAspect="1" noChangeArrowheads="1" noCrop="1"/>
          </p:cNvPicPr>
          <p:nvPr/>
        </p:nvPicPr>
        <p:blipFill>
          <a:blip r:embed="rId2" cstate="print"/>
          <a:srcRect/>
          <a:stretch>
            <a:fillRect/>
          </a:stretch>
        </p:blipFill>
        <p:spPr bwMode="auto">
          <a:xfrm>
            <a:off x="3200400" y="1524000"/>
            <a:ext cx="2743200" cy="3276600"/>
          </a:xfrm>
          <a:prstGeom prst="rect">
            <a:avLst/>
          </a:prstGeom>
          <a:noFill/>
        </p:spPr>
      </p:pic>
    </p:spTree>
    <p:extLst>
      <p:ext uri="{BB962C8B-B14F-4D97-AF65-F5344CB8AC3E}">
        <p14:creationId xmlns:p14="http://schemas.microsoft.com/office/powerpoint/2010/main" val="225923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dissolv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additive="base">
                                        <p:cTn id="12"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1"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686800" cy="1143000"/>
          </a:xfrm>
        </p:spPr>
        <p:txBody>
          <a:bodyPr/>
          <a:lstStyle/>
          <a:p>
            <a:r>
              <a:rPr lang="en-US" sz="4000" b="1">
                <a:latin typeface="Comic Sans MS" pitchFamily="66" charset="0"/>
              </a:rPr>
              <a:t>Narcissistic Personality Disorder</a:t>
            </a:r>
          </a:p>
        </p:txBody>
      </p:sp>
      <p:sp>
        <p:nvSpPr>
          <p:cNvPr id="12291" name="Rectangle 3"/>
          <p:cNvSpPr>
            <a:spLocks noGrp="1" noChangeArrowheads="1"/>
          </p:cNvSpPr>
          <p:nvPr>
            <p:ph type="body" sz="half" idx="1"/>
          </p:nvPr>
        </p:nvSpPr>
        <p:spPr>
          <a:xfrm>
            <a:off x="304800" y="1981200"/>
            <a:ext cx="4191000" cy="4114800"/>
          </a:xfrm>
        </p:spPr>
        <p:txBody>
          <a:bodyPr/>
          <a:lstStyle/>
          <a:p>
            <a:r>
              <a:rPr lang="en-US" sz="4000" b="1" dirty="0">
                <a:latin typeface="Comic Sans MS" pitchFamily="66" charset="0"/>
              </a:rPr>
              <a:t>characterized by self-centeredness</a:t>
            </a:r>
            <a:r>
              <a:rPr lang="en-US" sz="3600" dirty="0"/>
              <a:t> </a:t>
            </a:r>
          </a:p>
        </p:txBody>
      </p:sp>
      <p:sp>
        <p:nvSpPr>
          <p:cNvPr id="12292" name="Text Box 4"/>
          <p:cNvSpPr txBox="1">
            <a:spLocks noChangeArrowheads="1"/>
          </p:cNvSpPr>
          <p:nvPr/>
        </p:nvSpPr>
        <p:spPr bwMode="auto">
          <a:xfrm>
            <a:off x="0" y="5029200"/>
            <a:ext cx="8382000" cy="1569660"/>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They exaggerate their achievements, expecting others to recognize them as being superior </a:t>
            </a:r>
          </a:p>
        </p:txBody>
      </p:sp>
      <p:pic>
        <p:nvPicPr>
          <p:cNvPr id="12293" name="Picture 5" descr="p_diddy"/>
          <p:cNvPicPr>
            <a:picLocks noGrp="1" noChangeAspect="1" noChangeArrowheads="1"/>
          </p:cNvPicPr>
          <p:nvPr>
            <p:ph sz="half" idx="2"/>
          </p:nvPr>
        </p:nvPicPr>
        <p:blipFill>
          <a:blip r:embed="rId2" cstate="print"/>
          <a:srcRect/>
          <a:stretch>
            <a:fillRect/>
          </a:stretch>
        </p:blipFill>
        <p:spPr>
          <a:xfrm>
            <a:off x="5181600" y="1371600"/>
            <a:ext cx="3548063" cy="3657600"/>
          </a:xfrm>
          <a:noFill/>
          <a:ln/>
        </p:spPr>
      </p:pic>
    </p:spTree>
    <p:extLst>
      <p:ext uri="{BB962C8B-B14F-4D97-AF65-F5344CB8AC3E}">
        <p14:creationId xmlns:p14="http://schemas.microsoft.com/office/powerpoint/2010/main" val="3956168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dissolve">
                                      <p:cBhvr>
                                        <p:cTn id="12" dur="500"/>
                                        <p:tgtEl>
                                          <p:spTgt spid="1229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293"/>
                                        </p:tgtEl>
                                        <p:attrNameLst>
                                          <p:attrName>style.visibility</p:attrName>
                                        </p:attrNameLst>
                                      </p:cBhvr>
                                      <p:to>
                                        <p:strVal val="visible"/>
                                      </p:to>
                                    </p:set>
                                    <p:anim calcmode="lin" valueType="num">
                                      <p:cBhvr additive="base">
                                        <p:cTn id="17" dur="500" fill="hold"/>
                                        <p:tgtEl>
                                          <p:spTgt spid="12293"/>
                                        </p:tgtEl>
                                        <p:attrNameLst>
                                          <p:attrName>ppt_x</p:attrName>
                                        </p:attrNameLst>
                                      </p:cBhvr>
                                      <p:tavLst>
                                        <p:tav tm="0">
                                          <p:val>
                                            <p:strVal val="#ppt_x"/>
                                          </p:val>
                                        </p:tav>
                                        <p:tav tm="100000">
                                          <p:val>
                                            <p:strVal val="#ppt_x"/>
                                          </p:val>
                                        </p:tav>
                                      </p:tavLst>
                                    </p:anim>
                                    <p:anim calcmode="lin" valueType="num">
                                      <p:cBhvr additive="base">
                                        <p:cTn id="18"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0"/>
            <a:ext cx="8991600" cy="1143000"/>
          </a:xfrm>
        </p:spPr>
        <p:txBody>
          <a:bodyPr/>
          <a:lstStyle/>
          <a:p>
            <a:r>
              <a:rPr lang="en-US" sz="4000" b="1">
                <a:latin typeface="Comic Sans MS" pitchFamily="66" charset="0"/>
              </a:rPr>
              <a:t>Narcissistic Personality Disorder</a:t>
            </a:r>
          </a:p>
        </p:txBody>
      </p:sp>
      <p:sp>
        <p:nvSpPr>
          <p:cNvPr id="13315" name="Rectangle 3"/>
          <p:cNvSpPr>
            <a:spLocks noGrp="1" noChangeArrowheads="1"/>
          </p:cNvSpPr>
          <p:nvPr>
            <p:ph type="body" idx="1"/>
          </p:nvPr>
        </p:nvSpPr>
        <p:spPr>
          <a:xfrm>
            <a:off x="0" y="1447800"/>
            <a:ext cx="4267200" cy="3657600"/>
          </a:xfrm>
        </p:spPr>
        <p:txBody>
          <a:bodyPr/>
          <a:lstStyle/>
          <a:p>
            <a:r>
              <a:rPr lang="en-US" dirty="0">
                <a:latin typeface="Comic Sans MS" pitchFamily="66" charset="0"/>
              </a:rPr>
              <a:t>They tend to be choosy about picking friends, since they believe that not just anyone is worthy of being their friend. </a:t>
            </a:r>
          </a:p>
        </p:txBody>
      </p:sp>
      <p:sp>
        <p:nvSpPr>
          <p:cNvPr id="13316" name="Text Box 4"/>
          <p:cNvSpPr txBox="1">
            <a:spLocks noChangeArrowheads="1"/>
          </p:cNvSpPr>
          <p:nvPr/>
        </p:nvSpPr>
        <p:spPr bwMode="auto">
          <a:xfrm>
            <a:off x="533400" y="4953000"/>
            <a:ext cx="8610600" cy="2062103"/>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They are generally uninterested in the feelings of others and may take advantage of them.</a:t>
            </a:r>
            <a:br>
              <a:rPr lang="en-US" sz="3200" dirty="0">
                <a:latin typeface="Comic Sans MS" pitchFamily="66" charset="0"/>
              </a:rPr>
            </a:br>
            <a:endParaRPr lang="en-US" sz="3200" dirty="0">
              <a:latin typeface="Comic Sans MS" pitchFamily="66" charset="0"/>
            </a:endParaRPr>
          </a:p>
        </p:txBody>
      </p:sp>
      <p:pic>
        <p:nvPicPr>
          <p:cNvPr id="13319" name="Picture 7" descr="90210"/>
          <p:cNvPicPr>
            <a:picLocks noChangeAspect="1" noChangeArrowheads="1"/>
          </p:cNvPicPr>
          <p:nvPr/>
        </p:nvPicPr>
        <p:blipFill>
          <a:blip r:embed="rId2" cstate="print"/>
          <a:stretch>
            <a:fillRect/>
          </a:stretch>
        </p:blipFill>
        <p:spPr bwMode="auto">
          <a:xfrm>
            <a:off x="5181600" y="1066800"/>
            <a:ext cx="2804648" cy="3790950"/>
          </a:xfrm>
          <a:prstGeom prst="rect">
            <a:avLst/>
          </a:prstGeom>
          <a:noFill/>
        </p:spPr>
      </p:pic>
    </p:spTree>
    <p:extLst>
      <p:ext uri="{BB962C8B-B14F-4D97-AF65-F5344CB8AC3E}">
        <p14:creationId xmlns:p14="http://schemas.microsoft.com/office/powerpoint/2010/main" val="2684093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319"/>
                                        </p:tgtEl>
                                        <p:attrNameLst>
                                          <p:attrName>style.visibility</p:attrName>
                                        </p:attrNameLst>
                                      </p:cBhvr>
                                      <p:to>
                                        <p:strVal val="visible"/>
                                      </p:to>
                                    </p:set>
                                    <p:animEffect transition="in" filter="dissolve">
                                      <p:cBhvr>
                                        <p:cTn id="12" dur="500"/>
                                        <p:tgtEl>
                                          <p:spTgt spid="133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6"/>
                                        </p:tgtEl>
                                        <p:attrNameLst>
                                          <p:attrName>style.visibility</p:attrName>
                                        </p:attrNameLst>
                                      </p:cBhvr>
                                      <p:to>
                                        <p:strVal val="visible"/>
                                      </p:to>
                                    </p:set>
                                    <p:animEffect transition="in" filter="dissolve">
                                      <p:cBhvr>
                                        <p:cTn id="1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t>Schizoid Personality Disorder</a:t>
            </a:r>
            <a:endParaRPr lang="en-US"/>
          </a:p>
        </p:txBody>
      </p:sp>
      <p:sp>
        <p:nvSpPr>
          <p:cNvPr id="14339" name="Rectangle 3"/>
          <p:cNvSpPr>
            <a:spLocks noGrp="1" noChangeArrowheads="1"/>
          </p:cNvSpPr>
          <p:nvPr>
            <p:ph type="body" sz="half" idx="1"/>
          </p:nvPr>
        </p:nvSpPr>
        <p:spPr>
          <a:xfrm>
            <a:off x="0" y="1600200"/>
            <a:ext cx="4419600" cy="4525963"/>
          </a:xfrm>
        </p:spPr>
        <p:txBody>
          <a:bodyPr/>
          <a:lstStyle/>
          <a:p>
            <a:r>
              <a:rPr lang="en-US" dirty="0">
                <a:latin typeface="Comic Sans MS" pitchFamily="66" charset="0"/>
              </a:rPr>
              <a:t>People with schizoid personality disorder avoid relationships and do not show much emotion </a:t>
            </a:r>
          </a:p>
        </p:txBody>
      </p:sp>
      <p:sp>
        <p:nvSpPr>
          <p:cNvPr id="14340" name="Text Box 4"/>
          <p:cNvSpPr txBox="1">
            <a:spLocks noChangeArrowheads="1"/>
          </p:cNvSpPr>
          <p:nvPr/>
        </p:nvSpPr>
        <p:spPr bwMode="auto">
          <a:xfrm>
            <a:off x="304800" y="5410200"/>
            <a:ext cx="8077200" cy="1066800"/>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They genuinely prefer to be alone and do not secretly wish for popularity. </a:t>
            </a:r>
          </a:p>
        </p:txBody>
      </p:sp>
      <p:pic>
        <p:nvPicPr>
          <p:cNvPr id="14341" name="Picture 5" descr="gollum4"/>
          <p:cNvPicPr>
            <a:picLocks noGrp="1" noChangeAspect="1" noChangeArrowheads="1"/>
          </p:cNvPicPr>
          <p:nvPr>
            <p:ph sz="half" idx="2"/>
          </p:nvPr>
        </p:nvPicPr>
        <p:blipFill>
          <a:blip r:embed="rId2" cstate="print"/>
          <a:srcRect/>
          <a:stretch>
            <a:fillRect/>
          </a:stretch>
        </p:blipFill>
        <p:spPr>
          <a:xfrm>
            <a:off x="4419600" y="1676400"/>
            <a:ext cx="4495800" cy="3313112"/>
          </a:xfrm>
          <a:noFill/>
          <a:ln/>
        </p:spPr>
      </p:pic>
    </p:spTree>
    <p:extLst>
      <p:ext uri="{BB962C8B-B14F-4D97-AF65-F5344CB8AC3E}">
        <p14:creationId xmlns:p14="http://schemas.microsoft.com/office/powerpoint/2010/main" val="4536197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dissolve">
                                      <p:cBhvr>
                                        <p:cTn id="12" dur="500"/>
                                        <p:tgtEl>
                                          <p:spTgt spid="143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dissolve">
                                      <p:cBhvr>
                                        <p:cTn id="1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t>Schizoid Personality Disorder</a:t>
            </a:r>
          </a:p>
        </p:txBody>
      </p:sp>
      <p:sp>
        <p:nvSpPr>
          <p:cNvPr id="15363" name="Rectangle 3"/>
          <p:cNvSpPr>
            <a:spLocks noGrp="1" noChangeArrowheads="1"/>
          </p:cNvSpPr>
          <p:nvPr>
            <p:ph type="body" idx="1"/>
          </p:nvPr>
        </p:nvSpPr>
        <p:spPr>
          <a:xfrm>
            <a:off x="457200" y="1600200"/>
            <a:ext cx="8229600" cy="1219200"/>
          </a:xfrm>
        </p:spPr>
        <p:txBody>
          <a:bodyPr/>
          <a:lstStyle/>
          <a:p>
            <a:r>
              <a:rPr lang="en-US" dirty="0">
                <a:latin typeface="Comic Sans MS" pitchFamily="66" charset="0"/>
              </a:rPr>
              <a:t>They tend to seek jobs that require little social contact </a:t>
            </a:r>
          </a:p>
        </p:txBody>
      </p:sp>
      <p:sp>
        <p:nvSpPr>
          <p:cNvPr id="15364" name="Text Box 4"/>
          <p:cNvSpPr txBox="1">
            <a:spLocks noChangeArrowheads="1"/>
          </p:cNvSpPr>
          <p:nvPr/>
        </p:nvSpPr>
        <p:spPr bwMode="auto">
          <a:xfrm>
            <a:off x="381000" y="2819400"/>
            <a:ext cx="8458200" cy="1569660"/>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Their social skills are often weak and they do not show a need for attention or acceptance </a:t>
            </a:r>
          </a:p>
        </p:txBody>
      </p:sp>
      <p:sp>
        <p:nvSpPr>
          <p:cNvPr id="15365" name="Text Box 5"/>
          <p:cNvSpPr txBox="1">
            <a:spLocks noChangeArrowheads="1"/>
          </p:cNvSpPr>
          <p:nvPr/>
        </p:nvSpPr>
        <p:spPr bwMode="auto">
          <a:xfrm>
            <a:off x="609600" y="4572000"/>
            <a:ext cx="8534400" cy="1569660"/>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They are perceived as humorless and distant and often are termed "loners."</a:t>
            </a:r>
            <a:br>
              <a:rPr lang="en-US" sz="3200" dirty="0">
                <a:latin typeface="Comic Sans MS" pitchFamily="66" charset="0"/>
              </a:rPr>
            </a:br>
            <a:endParaRPr lang="en-US" sz="3200" dirty="0">
              <a:latin typeface="Comic Sans MS" pitchFamily="66" charset="0"/>
            </a:endParaRPr>
          </a:p>
        </p:txBody>
      </p:sp>
    </p:spTree>
    <p:extLst>
      <p:ext uri="{BB962C8B-B14F-4D97-AF65-F5344CB8AC3E}">
        <p14:creationId xmlns:p14="http://schemas.microsoft.com/office/powerpoint/2010/main" val="730856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dissolve">
                                      <p:cBhvr>
                                        <p:cTn id="12" dur="500"/>
                                        <p:tgtEl>
                                          <p:spTgt spid="1536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dissolve">
                                      <p:cBhvr>
                                        <p:cTn id="1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4" grpId="0"/>
      <p:bldP spid="153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a:latin typeface="Comic Sans MS" pitchFamily="66" charset="0"/>
              </a:rPr>
              <a:t>Schizotypal Personality Disorder</a:t>
            </a:r>
          </a:p>
        </p:txBody>
      </p:sp>
      <p:sp>
        <p:nvSpPr>
          <p:cNvPr id="28675" name="Rectangle 3"/>
          <p:cNvSpPr>
            <a:spLocks noGrp="1" noChangeArrowheads="1"/>
          </p:cNvSpPr>
          <p:nvPr>
            <p:ph type="body" idx="1"/>
          </p:nvPr>
        </p:nvSpPr>
        <p:spPr/>
        <p:txBody>
          <a:bodyPr/>
          <a:lstStyle/>
          <a:p>
            <a:r>
              <a:rPr lang="en-US">
                <a:latin typeface="Comic Sans MS" pitchFamily="66" charset="0"/>
              </a:rPr>
              <a:t>characterized by a need for social isolation, odd behavior and thinking, and often unconventional beliefs such as being convinced of having extra sensory abilities. </a:t>
            </a:r>
          </a:p>
          <a:p>
            <a:r>
              <a:rPr lang="en-US">
                <a:latin typeface="Comic Sans MS" pitchFamily="66" charset="0"/>
              </a:rPr>
              <a:t>Some people believe that schizotypal personality disorder is a mild form of schizophrenia. </a:t>
            </a:r>
          </a:p>
        </p:txBody>
      </p:sp>
    </p:spTree>
    <p:extLst>
      <p:ext uri="{BB962C8B-B14F-4D97-AF65-F5344CB8AC3E}">
        <p14:creationId xmlns:p14="http://schemas.microsoft.com/office/powerpoint/2010/main" val="3597784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atin typeface="Comic Sans MS" pitchFamily="66" charset="0"/>
              </a:rPr>
              <a:t>Avoidant personality disorder</a:t>
            </a:r>
            <a:r>
              <a:rPr lang="en-US"/>
              <a:t> </a:t>
            </a:r>
          </a:p>
        </p:txBody>
      </p:sp>
      <p:sp>
        <p:nvSpPr>
          <p:cNvPr id="29699" name="Rectangle 3"/>
          <p:cNvSpPr>
            <a:spLocks noGrp="1" noChangeArrowheads="1"/>
          </p:cNvSpPr>
          <p:nvPr>
            <p:ph type="body" idx="1"/>
          </p:nvPr>
        </p:nvSpPr>
        <p:spPr/>
        <p:txBody>
          <a:bodyPr/>
          <a:lstStyle/>
          <a:p>
            <a:r>
              <a:rPr lang="en-US">
                <a:latin typeface="Comic Sans MS" pitchFamily="66" charset="0"/>
              </a:rPr>
              <a:t>characterized by a pervasive pattern of social inhibition, feelings of inadequacy, and extreme sensitivity to negative evaluation. </a:t>
            </a:r>
          </a:p>
          <a:p>
            <a:r>
              <a:rPr lang="en-US">
                <a:latin typeface="Comic Sans MS" pitchFamily="66" charset="0"/>
              </a:rPr>
              <a:t>consider themselves to be socially inept or personally unappealing, and avoid social interaction for fear of being ridiculed or humiliated. </a:t>
            </a:r>
          </a:p>
        </p:txBody>
      </p:sp>
    </p:spTree>
    <p:extLst>
      <p:ext uri="{BB962C8B-B14F-4D97-AF65-F5344CB8AC3E}">
        <p14:creationId xmlns:p14="http://schemas.microsoft.com/office/powerpoint/2010/main" val="42162059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dissolve">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a:latin typeface="Comic Sans MS" pitchFamily="66" charset="0"/>
              </a:rPr>
              <a:t>Dependent personality disorder</a:t>
            </a:r>
            <a:r>
              <a:rPr lang="en-US" sz="4000"/>
              <a:t> </a:t>
            </a:r>
          </a:p>
        </p:txBody>
      </p:sp>
      <p:sp>
        <p:nvSpPr>
          <p:cNvPr id="30723" name="Rectangle 3"/>
          <p:cNvSpPr>
            <a:spLocks noGrp="1" noChangeArrowheads="1"/>
          </p:cNvSpPr>
          <p:nvPr>
            <p:ph type="body" idx="1"/>
          </p:nvPr>
        </p:nvSpPr>
        <p:spPr/>
        <p:txBody>
          <a:bodyPr/>
          <a:lstStyle/>
          <a:p>
            <a:r>
              <a:rPr lang="en-US">
                <a:latin typeface="Comic Sans MS" pitchFamily="66" charset="0"/>
              </a:rPr>
              <a:t>characterized by a pervasive psychological dependence on other people. </a:t>
            </a:r>
          </a:p>
          <a:p>
            <a:r>
              <a:rPr lang="en-US">
                <a:latin typeface="Comic Sans MS" pitchFamily="66" charset="0"/>
              </a:rPr>
              <a:t>has difficulty making everyday decisions without an excessive amount of advice and reassurance from others</a:t>
            </a:r>
            <a:br>
              <a:rPr lang="en-US">
                <a:latin typeface="Comic Sans MS" pitchFamily="66" charset="0"/>
              </a:rPr>
            </a:br>
            <a:endParaRPr lang="en-US">
              <a:latin typeface="Comic Sans MS" pitchFamily="66" charset="0"/>
            </a:endParaRPr>
          </a:p>
        </p:txBody>
      </p:sp>
    </p:spTree>
    <p:extLst>
      <p:ext uri="{BB962C8B-B14F-4D97-AF65-F5344CB8AC3E}">
        <p14:creationId xmlns:p14="http://schemas.microsoft.com/office/powerpoint/2010/main" val="210508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dissolve">
                                      <p:cBhvr>
                                        <p:cTn id="12"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Autofit/>
          </a:bodyPr>
          <a:lstStyle/>
          <a:p>
            <a:r>
              <a:rPr lang="en-US" b="1" dirty="0"/>
              <a:t>Obsessive Compulsive Personality Disorder</a:t>
            </a:r>
          </a:p>
        </p:txBody>
      </p:sp>
      <p:sp>
        <p:nvSpPr>
          <p:cNvPr id="31747" name="Rectangle 3"/>
          <p:cNvSpPr>
            <a:spLocks noGrp="1" noChangeArrowheads="1"/>
          </p:cNvSpPr>
          <p:nvPr>
            <p:ph type="body" idx="1"/>
          </p:nvPr>
        </p:nvSpPr>
        <p:spPr/>
        <p:txBody>
          <a:bodyPr/>
          <a:lstStyle/>
          <a:p>
            <a:pPr>
              <a:lnSpc>
                <a:spcPct val="90000"/>
              </a:lnSpc>
            </a:pPr>
            <a:r>
              <a:rPr lang="en-US" dirty="0">
                <a:latin typeface="Comic Sans MS" pitchFamily="66" charset="0"/>
              </a:rPr>
              <a:t>characterized by a general psychological inflexibility, rigid conformity to rules and procedures, perfectionism, and excessive orderliness.</a:t>
            </a:r>
            <a:br>
              <a:rPr lang="en-US" dirty="0">
                <a:latin typeface="Comic Sans MS" pitchFamily="66" charset="0"/>
              </a:rPr>
            </a:br>
            <a:endParaRPr lang="en-US" dirty="0">
              <a:latin typeface="Comic Sans MS" pitchFamily="66" charset="0"/>
            </a:endParaRPr>
          </a:p>
          <a:p>
            <a:pPr>
              <a:lnSpc>
                <a:spcPct val="90000"/>
              </a:lnSpc>
            </a:pPr>
            <a:r>
              <a:rPr lang="en-US" dirty="0">
                <a:latin typeface="Comic Sans MS" pitchFamily="66" charset="0"/>
              </a:rPr>
              <a:t>people with OCPD tend to stress perfectionism above all else, and feel anxious when they perceive that things aren't "right". </a:t>
            </a:r>
          </a:p>
        </p:txBody>
      </p:sp>
    </p:spTree>
    <p:extLst>
      <p:ext uri="{BB962C8B-B14F-4D97-AF65-F5344CB8AC3E}">
        <p14:creationId xmlns:p14="http://schemas.microsoft.com/office/powerpoint/2010/main" val="2668889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b="1">
                <a:latin typeface="Comic Sans MS" pitchFamily="66" charset="0"/>
              </a:rPr>
              <a:t>Paranoid Personality Disorder</a:t>
            </a:r>
          </a:p>
        </p:txBody>
      </p:sp>
      <p:sp>
        <p:nvSpPr>
          <p:cNvPr id="4099" name="Rectangle 3"/>
          <p:cNvSpPr>
            <a:spLocks noGrp="1" noChangeArrowheads="1"/>
          </p:cNvSpPr>
          <p:nvPr>
            <p:ph type="body" sz="half" idx="1"/>
          </p:nvPr>
        </p:nvSpPr>
        <p:spPr>
          <a:xfrm>
            <a:off x="457200" y="1600200"/>
            <a:ext cx="4648200" cy="4525963"/>
          </a:xfrm>
        </p:spPr>
        <p:txBody>
          <a:bodyPr/>
          <a:lstStyle/>
          <a:p>
            <a:pPr>
              <a:lnSpc>
                <a:spcPct val="90000"/>
              </a:lnSpc>
            </a:pPr>
            <a:r>
              <a:rPr lang="en-US">
                <a:latin typeface="Comic Sans MS" pitchFamily="66" charset="0"/>
              </a:rPr>
              <a:t>Paranoid personality disorder is characterized by a distrust of others and a constant suspicion that people around you have sinister motives.</a:t>
            </a:r>
            <a:r>
              <a:rPr lang="en-US" sz="2800">
                <a:latin typeface="Comic Sans MS" pitchFamily="66" charset="0"/>
              </a:rPr>
              <a:t> </a:t>
            </a:r>
          </a:p>
        </p:txBody>
      </p:sp>
      <p:sp>
        <p:nvSpPr>
          <p:cNvPr id="4100" name="Text Box 4"/>
          <p:cNvSpPr txBox="1">
            <a:spLocks noChangeArrowheads="1"/>
          </p:cNvSpPr>
          <p:nvPr/>
        </p:nvSpPr>
        <p:spPr bwMode="auto">
          <a:xfrm>
            <a:off x="517525" y="3835400"/>
            <a:ext cx="184150" cy="579438"/>
          </a:xfrm>
          <a:prstGeom prst="rect">
            <a:avLst/>
          </a:prstGeom>
          <a:noFill/>
          <a:ln w="9525">
            <a:noFill/>
            <a:miter lim="800000"/>
            <a:headEnd/>
            <a:tailEnd/>
          </a:ln>
          <a:effectLst/>
        </p:spPr>
        <p:txBody>
          <a:bodyPr wrap="none">
            <a:spAutoFit/>
          </a:bodyPr>
          <a:lstStyle/>
          <a:p>
            <a:endParaRPr lang="en-US"/>
          </a:p>
        </p:txBody>
      </p:sp>
      <p:pic>
        <p:nvPicPr>
          <p:cNvPr id="4101" name="Picture 5" descr="homer3d"/>
          <p:cNvPicPr>
            <a:picLocks noGrp="1" noChangeAspect="1" noChangeArrowheads="1" noCrop="1"/>
          </p:cNvPicPr>
          <p:nvPr>
            <p:ph sz="half" idx="2"/>
          </p:nvPr>
        </p:nvPicPr>
        <p:blipFill>
          <a:blip r:embed="rId2" cstate="print"/>
          <a:srcRect/>
          <a:stretch>
            <a:fillRect/>
          </a:stretch>
        </p:blipFill>
        <p:spPr>
          <a:xfrm>
            <a:off x="5867400" y="1600200"/>
            <a:ext cx="1844675" cy="4495800"/>
          </a:xfrm>
          <a:noFill/>
          <a:ln/>
        </p:spPr>
      </p:pic>
    </p:spTree>
    <p:extLst>
      <p:ext uri="{BB962C8B-B14F-4D97-AF65-F5344CB8AC3E}">
        <p14:creationId xmlns:p14="http://schemas.microsoft.com/office/powerpoint/2010/main" val="764801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latin typeface="Comic Sans MS" pitchFamily="66" charset="0"/>
              </a:rPr>
              <a:t>Paranoid Personality Disorder</a:t>
            </a:r>
          </a:p>
        </p:txBody>
      </p:sp>
      <p:sp>
        <p:nvSpPr>
          <p:cNvPr id="5123" name="Rectangle 3"/>
          <p:cNvSpPr>
            <a:spLocks noGrp="1" noChangeArrowheads="1"/>
          </p:cNvSpPr>
          <p:nvPr>
            <p:ph type="body" idx="1"/>
          </p:nvPr>
        </p:nvSpPr>
        <p:spPr>
          <a:xfrm>
            <a:off x="228600" y="1600200"/>
            <a:ext cx="8915400" cy="2667000"/>
          </a:xfrm>
        </p:spPr>
        <p:txBody>
          <a:bodyPr/>
          <a:lstStyle/>
          <a:p>
            <a:r>
              <a:rPr lang="en-US">
                <a:latin typeface="Comic Sans MS" pitchFamily="66" charset="0"/>
              </a:rPr>
              <a:t>They search for hidden meanings in everything and read hostile intentions into the actions of others.</a:t>
            </a:r>
            <a:r>
              <a:rPr lang="en-US" sz="4400">
                <a:latin typeface="Comic Sans MS" pitchFamily="66" charset="0"/>
              </a:rPr>
              <a:t> </a:t>
            </a:r>
          </a:p>
          <a:p>
            <a:endParaRPr lang="en-US" sz="4000">
              <a:latin typeface="Comic Sans MS" pitchFamily="66" charset="0"/>
            </a:endParaRPr>
          </a:p>
          <a:p>
            <a:endParaRPr lang="en-US"/>
          </a:p>
        </p:txBody>
      </p:sp>
      <p:sp>
        <p:nvSpPr>
          <p:cNvPr id="5124" name="Text Box 4"/>
          <p:cNvSpPr txBox="1">
            <a:spLocks noChangeArrowheads="1"/>
          </p:cNvSpPr>
          <p:nvPr/>
        </p:nvSpPr>
        <p:spPr bwMode="auto">
          <a:xfrm>
            <a:off x="228600" y="3505200"/>
            <a:ext cx="8686800" cy="2554545"/>
          </a:xfrm>
          <a:prstGeom prst="rect">
            <a:avLst/>
          </a:prstGeom>
          <a:noFill/>
          <a:ln w="9525">
            <a:noFill/>
            <a:miter lim="800000"/>
            <a:headEnd/>
            <a:tailEnd/>
          </a:ln>
          <a:effectLst/>
        </p:spPr>
        <p:txBody>
          <a:bodyPr>
            <a:spAutoFit/>
          </a:bodyPr>
          <a:lstStyle/>
          <a:p>
            <a:pPr>
              <a:buFontTx/>
              <a:buChar char="•"/>
            </a:pPr>
            <a:r>
              <a:rPr lang="en-US" sz="3200" dirty="0">
                <a:latin typeface="Comic Sans MS" pitchFamily="66" charset="0"/>
              </a:rPr>
              <a:t>They are quick to challenge the loyalties of friends and loved ones and often appear cold and distant to others. They usually shift blame to others and tend to carry long grudges.</a:t>
            </a:r>
          </a:p>
        </p:txBody>
      </p:sp>
    </p:spTree>
    <p:extLst>
      <p:ext uri="{BB962C8B-B14F-4D97-AF65-F5344CB8AC3E}">
        <p14:creationId xmlns:p14="http://schemas.microsoft.com/office/powerpoint/2010/main" val="1315066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dissolve">
                                      <p:cBhvr>
                                        <p:cTn id="12"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686800" cy="1143000"/>
          </a:xfrm>
        </p:spPr>
        <p:txBody>
          <a:bodyPr/>
          <a:lstStyle/>
          <a:p>
            <a:r>
              <a:rPr lang="en-US" b="1">
                <a:latin typeface="Comic Sans MS" pitchFamily="66" charset="0"/>
              </a:rPr>
              <a:t>Antisocial Personality Disorder</a:t>
            </a:r>
          </a:p>
        </p:txBody>
      </p:sp>
      <p:sp>
        <p:nvSpPr>
          <p:cNvPr id="6147" name="Rectangle 3"/>
          <p:cNvSpPr>
            <a:spLocks noGrp="1" noChangeArrowheads="1"/>
          </p:cNvSpPr>
          <p:nvPr>
            <p:ph type="body" idx="1"/>
          </p:nvPr>
        </p:nvSpPr>
        <p:spPr>
          <a:xfrm>
            <a:off x="381000" y="1066800"/>
            <a:ext cx="8229600" cy="2209800"/>
          </a:xfrm>
        </p:spPr>
        <p:txBody>
          <a:bodyPr/>
          <a:lstStyle/>
          <a:p>
            <a:r>
              <a:rPr lang="en-US">
                <a:latin typeface="Comic Sans MS" pitchFamily="66" charset="0"/>
              </a:rPr>
              <a:t>antisocial personality disorder is characterized by a lack of conscience </a:t>
            </a:r>
          </a:p>
        </p:txBody>
      </p:sp>
      <p:sp>
        <p:nvSpPr>
          <p:cNvPr id="6148" name="Text Box 4"/>
          <p:cNvSpPr txBox="1">
            <a:spLocks noChangeArrowheads="1"/>
          </p:cNvSpPr>
          <p:nvPr/>
        </p:nvSpPr>
        <p:spPr bwMode="auto">
          <a:xfrm>
            <a:off x="0" y="4648200"/>
            <a:ext cx="9144000" cy="2062103"/>
          </a:xfrm>
          <a:prstGeom prst="rect">
            <a:avLst/>
          </a:prstGeom>
          <a:noFill/>
          <a:ln w="9525">
            <a:noFill/>
            <a:miter lim="800000"/>
            <a:headEnd/>
            <a:tailEnd/>
          </a:ln>
          <a:effectLst/>
        </p:spPr>
        <p:txBody>
          <a:bodyPr>
            <a:spAutoFit/>
          </a:bodyPr>
          <a:lstStyle/>
          <a:p>
            <a:pPr>
              <a:buFontTx/>
              <a:buChar char="•"/>
            </a:pPr>
            <a:r>
              <a:rPr lang="en-US" sz="3200" dirty="0">
                <a:latin typeface="Comic Sans MS" pitchFamily="66" charset="0"/>
              </a:rPr>
              <a:t>People with this disorder are prone to criminal behavior, believing that their victims are weak and deserving of being taken advantage of. They tend to lie and steal </a:t>
            </a:r>
          </a:p>
        </p:txBody>
      </p:sp>
      <p:pic>
        <p:nvPicPr>
          <p:cNvPr id="6149" name="Picture 5" descr="simpsons079"/>
          <p:cNvPicPr>
            <a:picLocks noChangeAspect="1" noChangeArrowheads="1" noCrop="1"/>
          </p:cNvPicPr>
          <p:nvPr/>
        </p:nvPicPr>
        <p:blipFill>
          <a:blip r:embed="rId2" cstate="print"/>
          <a:srcRect/>
          <a:stretch>
            <a:fillRect/>
          </a:stretch>
        </p:blipFill>
        <p:spPr bwMode="auto">
          <a:xfrm>
            <a:off x="3352800" y="2286000"/>
            <a:ext cx="1981200" cy="2209800"/>
          </a:xfrm>
          <a:prstGeom prst="rect">
            <a:avLst/>
          </a:prstGeom>
          <a:noFill/>
        </p:spPr>
      </p:pic>
    </p:spTree>
    <p:extLst>
      <p:ext uri="{BB962C8B-B14F-4D97-AF65-F5344CB8AC3E}">
        <p14:creationId xmlns:p14="http://schemas.microsoft.com/office/powerpoint/2010/main" val="11468173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74638"/>
            <a:ext cx="8915400" cy="1143000"/>
          </a:xfrm>
        </p:spPr>
        <p:txBody>
          <a:bodyPr/>
          <a:lstStyle/>
          <a:p>
            <a:r>
              <a:rPr lang="en-US" b="1">
                <a:latin typeface="Comic Sans MS" pitchFamily="66" charset="0"/>
              </a:rPr>
              <a:t>Antisocial Personality Disorder</a:t>
            </a:r>
          </a:p>
        </p:txBody>
      </p:sp>
      <p:sp>
        <p:nvSpPr>
          <p:cNvPr id="7171" name="Rectangle 3"/>
          <p:cNvSpPr>
            <a:spLocks noGrp="1" noChangeArrowheads="1"/>
          </p:cNvSpPr>
          <p:nvPr>
            <p:ph type="body" idx="1"/>
          </p:nvPr>
        </p:nvSpPr>
        <p:spPr>
          <a:xfrm>
            <a:off x="457200" y="1600200"/>
            <a:ext cx="8229600" cy="1676400"/>
          </a:xfrm>
        </p:spPr>
        <p:txBody>
          <a:bodyPr/>
          <a:lstStyle/>
          <a:p>
            <a:r>
              <a:rPr lang="en-US">
                <a:latin typeface="Comic Sans MS" pitchFamily="66" charset="0"/>
              </a:rPr>
              <a:t>they are careless with money and take action without thinking about consequences </a:t>
            </a:r>
          </a:p>
        </p:txBody>
      </p:sp>
      <p:sp>
        <p:nvSpPr>
          <p:cNvPr id="7172" name="Text Box 4"/>
          <p:cNvSpPr txBox="1">
            <a:spLocks noChangeArrowheads="1"/>
          </p:cNvSpPr>
          <p:nvPr/>
        </p:nvSpPr>
        <p:spPr bwMode="auto">
          <a:xfrm>
            <a:off x="533400" y="4816475"/>
            <a:ext cx="8077200" cy="2062103"/>
          </a:xfrm>
          <a:prstGeom prst="rect">
            <a:avLst/>
          </a:prstGeom>
          <a:noFill/>
          <a:ln w="9525">
            <a:noFill/>
            <a:miter lim="800000"/>
            <a:headEnd/>
            <a:tailEnd/>
          </a:ln>
          <a:effectLst/>
        </p:spPr>
        <p:txBody>
          <a:bodyPr>
            <a:spAutoFit/>
          </a:bodyPr>
          <a:lstStyle/>
          <a:p>
            <a:pPr>
              <a:buFont typeface="Arial" pitchFamily="34" charset="0"/>
              <a:buChar char="•"/>
            </a:pPr>
            <a:r>
              <a:rPr lang="en-US" sz="3200" dirty="0">
                <a:latin typeface="Comic Sans MS" pitchFamily="66" charset="0"/>
              </a:rPr>
              <a:t>They are often aggressive and are much more concerned with their own needs than the needs of others. </a:t>
            </a:r>
            <a:br>
              <a:rPr lang="en-US" sz="3200" dirty="0">
                <a:latin typeface="Comic Sans MS" pitchFamily="66" charset="0"/>
              </a:rPr>
            </a:br>
            <a:endParaRPr lang="en-US" sz="3200" dirty="0">
              <a:latin typeface="Comic Sans MS" pitchFamily="66" charset="0"/>
            </a:endParaRPr>
          </a:p>
        </p:txBody>
      </p:sp>
      <p:pic>
        <p:nvPicPr>
          <p:cNvPr id="7173" name="Picture 5" descr="simp333"/>
          <p:cNvPicPr>
            <a:picLocks noChangeAspect="1" noChangeArrowheads="1" noCrop="1"/>
          </p:cNvPicPr>
          <p:nvPr/>
        </p:nvPicPr>
        <p:blipFill>
          <a:blip r:embed="rId2" cstate="print"/>
          <a:srcRect/>
          <a:stretch>
            <a:fillRect/>
          </a:stretch>
        </p:blipFill>
        <p:spPr bwMode="auto">
          <a:xfrm>
            <a:off x="6400800" y="2590800"/>
            <a:ext cx="2286000" cy="2163763"/>
          </a:xfrm>
          <a:prstGeom prst="rect">
            <a:avLst/>
          </a:prstGeom>
          <a:noFill/>
        </p:spPr>
      </p:pic>
    </p:spTree>
    <p:extLst>
      <p:ext uri="{BB962C8B-B14F-4D97-AF65-F5344CB8AC3E}">
        <p14:creationId xmlns:p14="http://schemas.microsoft.com/office/powerpoint/2010/main" val="21732546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4638"/>
            <a:ext cx="8991600" cy="1143000"/>
          </a:xfrm>
        </p:spPr>
        <p:txBody>
          <a:bodyPr/>
          <a:lstStyle/>
          <a:p>
            <a:r>
              <a:rPr lang="en-US">
                <a:latin typeface="Comic Sans MS" pitchFamily="66" charset="0"/>
              </a:rPr>
              <a:t>Borderline Personality Disorder</a:t>
            </a:r>
          </a:p>
        </p:txBody>
      </p:sp>
      <p:sp>
        <p:nvSpPr>
          <p:cNvPr id="8195" name="Rectangle 3"/>
          <p:cNvSpPr>
            <a:spLocks noGrp="1" noChangeArrowheads="1"/>
          </p:cNvSpPr>
          <p:nvPr>
            <p:ph type="body" idx="1"/>
          </p:nvPr>
        </p:nvSpPr>
        <p:spPr>
          <a:xfrm>
            <a:off x="457200" y="1600200"/>
            <a:ext cx="8229600" cy="1219200"/>
          </a:xfrm>
        </p:spPr>
        <p:txBody>
          <a:bodyPr/>
          <a:lstStyle/>
          <a:p>
            <a:r>
              <a:rPr lang="en-US">
                <a:latin typeface="Comic Sans MS" pitchFamily="66" charset="0"/>
              </a:rPr>
              <a:t>characterized by mood instability and poor self-image </a:t>
            </a:r>
          </a:p>
        </p:txBody>
      </p:sp>
      <p:sp>
        <p:nvSpPr>
          <p:cNvPr id="8196" name="Text Box 4"/>
          <p:cNvSpPr txBox="1">
            <a:spLocks noChangeArrowheads="1"/>
          </p:cNvSpPr>
          <p:nvPr/>
        </p:nvSpPr>
        <p:spPr bwMode="auto">
          <a:xfrm>
            <a:off x="136525" y="4140200"/>
            <a:ext cx="6569075" cy="579438"/>
          </a:xfrm>
          <a:prstGeom prst="rect">
            <a:avLst/>
          </a:prstGeom>
          <a:noFill/>
          <a:ln w="9525">
            <a:noFill/>
            <a:miter lim="800000"/>
            <a:headEnd/>
            <a:tailEnd/>
          </a:ln>
          <a:effectLst/>
        </p:spPr>
        <p:txBody>
          <a:bodyPr>
            <a:spAutoFit/>
          </a:bodyPr>
          <a:lstStyle/>
          <a:p>
            <a:endParaRPr lang="en-US"/>
          </a:p>
        </p:txBody>
      </p:sp>
      <p:sp>
        <p:nvSpPr>
          <p:cNvPr id="8197" name="Text Box 5"/>
          <p:cNvSpPr txBox="1">
            <a:spLocks noChangeArrowheads="1"/>
          </p:cNvSpPr>
          <p:nvPr/>
        </p:nvSpPr>
        <p:spPr bwMode="auto">
          <a:xfrm>
            <a:off x="762000" y="4953000"/>
            <a:ext cx="7620000" cy="1569660"/>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People with this disorder are prone to constant mood swings and bouts of anger. </a:t>
            </a:r>
          </a:p>
        </p:txBody>
      </p:sp>
      <p:pic>
        <p:nvPicPr>
          <p:cNvPr id="8198" name="Picture 6" descr="simp88"/>
          <p:cNvPicPr>
            <a:picLocks noChangeAspect="1" noChangeArrowheads="1" noCrop="1"/>
          </p:cNvPicPr>
          <p:nvPr/>
        </p:nvPicPr>
        <p:blipFill>
          <a:blip r:embed="rId2" cstate="print"/>
          <a:srcRect/>
          <a:stretch>
            <a:fillRect/>
          </a:stretch>
        </p:blipFill>
        <p:spPr bwMode="auto">
          <a:xfrm>
            <a:off x="4495800" y="2438400"/>
            <a:ext cx="3352800" cy="2470150"/>
          </a:xfrm>
          <a:prstGeom prst="rect">
            <a:avLst/>
          </a:prstGeom>
          <a:noFill/>
        </p:spPr>
      </p:pic>
    </p:spTree>
    <p:extLst>
      <p:ext uri="{BB962C8B-B14F-4D97-AF65-F5344CB8AC3E}">
        <p14:creationId xmlns:p14="http://schemas.microsoft.com/office/powerpoint/2010/main" val="28822033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latin typeface="Comic Sans MS" pitchFamily="66" charset="0"/>
              </a:rPr>
              <a:t>Borderline Personality Disorder</a:t>
            </a:r>
          </a:p>
        </p:txBody>
      </p:sp>
      <p:sp>
        <p:nvSpPr>
          <p:cNvPr id="9219" name="Rectangle 3"/>
          <p:cNvSpPr>
            <a:spLocks noGrp="1" noChangeArrowheads="1"/>
          </p:cNvSpPr>
          <p:nvPr>
            <p:ph type="body" sz="half" idx="1"/>
          </p:nvPr>
        </p:nvSpPr>
        <p:spPr>
          <a:xfrm>
            <a:off x="381000" y="1981200"/>
            <a:ext cx="5105400" cy="2057400"/>
          </a:xfrm>
        </p:spPr>
        <p:txBody>
          <a:bodyPr/>
          <a:lstStyle/>
          <a:p>
            <a:r>
              <a:rPr lang="en-US">
                <a:latin typeface="Comic Sans MS" pitchFamily="66" charset="0"/>
              </a:rPr>
              <a:t>they will take their anger out on themselves, causing themselves injury </a:t>
            </a:r>
          </a:p>
        </p:txBody>
      </p:sp>
      <p:sp>
        <p:nvSpPr>
          <p:cNvPr id="9220" name="Text Box 4"/>
          <p:cNvSpPr txBox="1">
            <a:spLocks noChangeArrowheads="1"/>
          </p:cNvSpPr>
          <p:nvPr/>
        </p:nvSpPr>
        <p:spPr bwMode="auto">
          <a:xfrm>
            <a:off x="228600" y="4191000"/>
            <a:ext cx="6019800" cy="1077218"/>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Suicidal threats and actions are not uncommon </a:t>
            </a:r>
          </a:p>
        </p:txBody>
      </p:sp>
      <p:sp>
        <p:nvSpPr>
          <p:cNvPr id="9221" name="Text Box 5"/>
          <p:cNvSpPr txBox="1">
            <a:spLocks noChangeArrowheads="1"/>
          </p:cNvSpPr>
          <p:nvPr/>
        </p:nvSpPr>
        <p:spPr bwMode="auto">
          <a:xfrm>
            <a:off x="304800" y="5410200"/>
            <a:ext cx="7696200" cy="2062103"/>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They are quick to anger when their expectations are not met. </a:t>
            </a:r>
            <a:br>
              <a:rPr lang="en-US" sz="3200" dirty="0">
                <a:latin typeface="Comic Sans MS" pitchFamily="66" charset="0"/>
              </a:rPr>
            </a:br>
            <a:r>
              <a:rPr lang="en-US" sz="3200" dirty="0">
                <a:latin typeface="Comic Sans MS" pitchFamily="66" charset="0"/>
              </a:rPr>
              <a:t/>
            </a:r>
            <a:br>
              <a:rPr lang="en-US" sz="3200" dirty="0">
                <a:latin typeface="Comic Sans MS" pitchFamily="66" charset="0"/>
              </a:rPr>
            </a:br>
            <a:endParaRPr lang="en-US" sz="3200" dirty="0">
              <a:latin typeface="Comic Sans MS" pitchFamily="66" charset="0"/>
            </a:endParaRPr>
          </a:p>
        </p:txBody>
      </p:sp>
      <p:pic>
        <p:nvPicPr>
          <p:cNvPr id="9222" name="Picture 6" descr="cutter"/>
          <p:cNvPicPr>
            <a:picLocks noGrp="1" noChangeAspect="1" noChangeArrowheads="1"/>
          </p:cNvPicPr>
          <p:nvPr>
            <p:ph sz="half" idx="2"/>
          </p:nvPr>
        </p:nvPicPr>
        <p:blipFill>
          <a:blip r:embed="rId2" cstate="print"/>
          <a:srcRect/>
          <a:stretch>
            <a:fillRect/>
          </a:stretch>
        </p:blipFill>
        <p:spPr>
          <a:xfrm>
            <a:off x="5943600" y="1524000"/>
            <a:ext cx="2490787" cy="3708400"/>
          </a:xfrm>
          <a:noFill/>
          <a:ln/>
        </p:spPr>
      </p:pic>
    </p:spTree>
    <p:extLst>
      <p:ext uri="{BB962C8B-B14F-4D97-AF65-F5344CB8AC3E}">
        <p14:creationId xmlns:p14="http://schemas.microsoft.com/office/powerpoint/2010/main" val="36191217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686800" cy="1143000"/>
          </a:xfrm>
        </p:spPr>
        <p:txBody>
          <a:bodyPr/>
          <a:lstStyle/>
          <a:p>
            <a:r>
              <a:rPr lang="en-US">
                <a:latin typeface="Comic Sans MS" pitchFamily="66" charset="0"/>
              </a:rPr>
              <a:t>Histrionic Personality Disorder</a:t>
            </a:r>
          </a:p>
        </p:txBody>
      </p:sp>
      <p:sp>
        <p:nvSpPr>
          <p:cNvPr id="10243" name="Rectangle 3"/>
          <p:cNvSpPr>
            <a:spLocks noGrp="1" noChangeArrowheads="1"/>
          </p:cNvSpPr>
          <p:nvPr>
            <p:ph type="body" idx="1"/>
          </p:nvPr>
        </p:nvSpPr>
        <p:spPr>
          <a:xfrm>
            <a:off x="228600" y="1981200"/>
            <a:ext cx="5943600" cy="838200"/>
          </a:xfrm>
        </p:spPr>
        <p:txBody>
          <a:bodyPr/>
          <a:lstStyle/>
          <a:p>
            <a:r>
              <a:rPr lang="en-US">
                <a:latin typeface="Comic Sans MS" pitchFamily="66" charset="0"/>
              </a:rPr>
              <a:t>constant attention seekers </a:t>
            </a:r>
          </a:p>
        </p:txBody>
      </p:sp>
      <p:sp>
        <p:nvSpPr>
          <p:cNvPr id="10244" name="Text Box 4"/>
          <p:cNvSpPr txBox="1">
            <a:spLocks noChangeArrowheads="1"/>
          </p:cNvSpPr>
          <p:nvPr/>
        </p:nvSpPr>
        <p:spPr bwMode="auto">
          <a:xfrm>
            <a:off x="381000" y="3581400"/>
            <a:ext cx="6553200" cy="2062103"/>
          </a:xfrm>
          <a:prstGeom prst="rect">
            <a:avLst/>
          </a:prstGeom>
          <a:noFill/>
          <a:ln w="9525">
            <a:noFill/>
            <a:miter lim="800000"/>
            <a:headEnd/>
            <a:tailEnd/>
          </a:ln>
          <a:effectLst/>
        </p:spPr>
        <p:txBody>
          <a:bodyPr>
            <a:spAutoFit/>
          </a:bodyPr>
          <a:lstStyle/>
          <a:p>
            <a:pPr>
              <a:spcBef>
                <a:spcPct val="50000"/>
              </a:spcBef>
              <a:buFont typeface="Arial" pitchFamily="34" charset="0"/>
              <a:buChar char="•"/>
            </a:pPr>
            <a:r>
              <a:rPr lang="en-US" sz="3200" dirty="0">
                <a:latin typeface="Comic Sans MS" pitchFamily="66" charset="0"/>
              </a:rPr>
              <a:t>They need to be the center of attention all the time, often interrupting others in order to dominate the conversation. </a:t>
            </a:r>
          </a:p>
        </p:txBody>
      </p:sp>
      <p:pic>
        <p:nvPicPr>
          <p:cNvPr id="10245" name="Picture 5" descr="simpsons018"/>
          <p:cNvPicPr>
            <a:picLocks noChangeAspect="1" noChangeArrowheads="1" noCrop="1"/>
          </p:cNvPicPr>
          <p:nvPr/>
        </p:nvPicPr>
        <p:blipFill>
          <a:blip r:embed="rId2" cstate="print"/>
          <a:srcRect/>
          <a:stretch>
            <a:fillRect/>
          </a:stretch>
        </p:blipFill>
        <p:spPr bwMode="auto">
          <a:xfrm>
            <a:off x="6629400" y="1295400"/>
            <a:ext cx="2017713" cy="4800600"/>
          </a:xfrm>
          <a:prstGeom prst="rect">
            <a:avLst/>
          </a:prstGeom>
          <a:noFill/>
        </p:spPr>
      </p:pic>
    </p:spTree>
    <p:extLst>
      <p:ext uri="{BB962C8B-B14F-4D97-AF65-F5344CB8AC3E}">
        <p14:creationId xmlns:p14="http://schemas.microsoft.com/office/powerpoint/2010/main" val="1915101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a:latin typeface="Comic Sans MS" pitchFamily="66" charset="0"/>
              </a:rPr>
              <a:t>Histrionic Personality Disorder</a:t>
            </a:r>
          </a:p>
        </p:txBody>
      </p:sp>
      <p:sp>
        <p:nvSpPr>
          <p:cNvPr id="11267" name="Rectangle 3"/>
          <p:cNvSpPr>
            <a:spLocks noGrp="1" noChangeArrowheads="1"/>
          </p:cNvSpPr>
          <p:nvPr>
            <p:ph type="body" sz="half" idx="1"/>
          </p:nvPr>
        </p:nvSpPr>
        <p:spPr>
          <a:xfrm>
            <a:off x="457200" y="1600200"/>
            <a:ext cx="4572000" cy="3200400"/>
          </a:xfrm>
        </p:spPr>
        <p:txBody>
          <a:bodyPr/>
          <a:lstStyle/>
          <a:p>
            <a:r>
              <a:rPr lang="en-US" sz="3600">
                <a:latin typeface="Comic Sans MS" pitchFamily="66" charset="0"/>
              </a:rPr>
              <a:t>They may dress provocatively or exaggerate illnesses in order to gain attention.</a:t>
            </a:r>
            <a:r>
              <a:rPr lang="en-US" sz="2800"/>
              <a:t> </a:t>
            </a:r>
          </a:p>
        </p:txBody>
      </p:sp>
      <p:sp>
        <p:nvSpPr>
          <p:cNvPr id="11268" name="Text Box 4"/>
          <p:cNvSpPr txBox="1">
            <a:spLocks noChangeArrowheads="1"/>
          </p:cNvSpPr>
          <p:nvPr/>
        </p:nvSpPr>
        <p:spPr bwMode="auto">
          <a:xfrm>
            <a:off x="381000" y="5029200"/>
            <a:ext cx="8458200" cy="1569660"/>
          </a:xfrm>
          <a:prstGeom prst="rect">
            <a:avLst/>
          </a:prstGeom>
          <a:noFill/>
          <a:ln w="9525">
            <a:noFill/>
            <a:miter lim="800000"/>
            <a:headEnd/>
            <a:tailEnd/>
          </a:ln>
          <a:effectLst/>
        </p:spPr>
        <p:txBody>
          <a:bodyPr>
            <a:spAutoFit/>
          </a:bodyPr>
          <a:lstStyle/>
          <a:p>
            <a:pPr>
              <a:buFont typeface="Arial" pitchFamily="34" charset="0"/>
              <a:buChar char="•"/>
            </a:pPr>
            <a:r>
              <a:rPr lang="en-US" sz="3200" dirty="0">
                <a:latin typeface="Comic Sans MS" pitchFamily="66" charset="0"/>
              </a:rPr>
              <a:t>They also tend to exaggerate friendships and relationships, believing that everyone loves them </a:t>
            </a:r>
          </a:p>
        </p:txBody>
      </p:sp>
      <p:pic>
        <p:nvPicPr>
          <p:cNvPr id="11269" name="Picture 5" descr="courtlove"/>
          <p:cNvPicPr>
            <a:picLocks noGrp="1" noChangeAspect="1" noChangeArrowheads="1"/>
          </p:cNvPicPr>
          <p:nvPr>
            <p:ph sz="half" idx="2"/>
          </p:nvPr>
        </p:nvPicPr>
        <p:blipFill>
          <a:blip r:embed="rId2" cstate="print"/>
          <a:srcRect/>
          <a:stretch>
            <a:fillRect/>
          </a:stretch>
        </p:blipFill>
        <p:spPr>
          <a:xfrm>
            <a:off x="5715000" y="1371600"/>
            <a:ext cx="2678113" cy="3524250"/>
          </a:xfrm>
          <a:noFill/>
          <a:ln/>
        </p:spPr>
      </p:pic>
    </p:spTree>
    <p:extLst>
      <p:ext uri="{BB962C8B-B14F-4D97-AF65-F5344CB8AC3E}">
        <p14:creationId xmlns:p14="http://schemas.microsoft.com/office/powerpoint/2010/main" val="196861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570</Words>
  <Application>Microsoft Macintosh PowerPoint</Application>
  <PresentationFormat>On-screen Show (4:3)</PresentationFormat>
  <Paragraphs>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Personality Disorders</vt:lpstr>
      <vt:lpstr>Paranoid Personality Disorder</vt:lpstr>
      <vt:lpstr>Paranoid Personality Disorder</vt:lpstr>
      <vt:lpstr>Antisocial Personality Disorder</vt:lpstr>
      <vt:lpstr>Antisocial Personality Disorder</vt:lpstr>
      <vt:lpstr>Borderline Personality Disorder</vt:lpstr>
      <vt:lpstr>Borderline Personality Disorder</vt:lpstr>
      <vt:lpstr>Histrionic Personality Disorder</vt:lpstr>
      <vt:lpstr>Histrionic Personality Disorder</vt:lpstr>
      <vt:lpstr>Narcissistic Personality Disorder</vt:lpstr>
      <vt:lpstr>Narcissistic Personality Disorder</vt:lpstr>
      <vt:lpstr>Schizoid Personality Disorder</vt:lpstr>
      <vt:lpstr>Schizoid Personality Disorder</vt:lpstr>
      <vt:lpstr>Schizotypal Personality Disorder</vt:lpstr>
      <vt:lpstr>Avoidant personality disorder </vt:lpstr>
      <vt:lpstr>Dependent personality disorder </vt:lpstr>
      <vt:lpstr>Obsessive Compulsive Personality Disorder</vt:lpstr>
    </vt:vector>
  </TitlesOfParts>
  <Company>Darlington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Disorders</dc:title>
  <dc:creator>Chris Allen</dc:creator>
  <cp:lastModifiedBy>Chris Allen</cp:lastModifiedBy>
  <cp:revision>1</cp:revision>
  <dcterms:created xsi:type="dcterms:W3CDTF">2015-03-25T23:44:47Z</dcterms:created>
  <dcterms:modified xsi:type="dcterms:W3CDTF">2015-03-25T23:46:05Z</dcterms:modified>
</cp:coreProperties>
</file>